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4.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07" r:id="rId3"/>
    <p:sldMasterId id="2147483722" r:id="rId4"/>
    <p:sldMasterId id="2147483744" r:id="rId5"/>
    <p:sldMasterId id="2147483766" r:id="rId6"/>
    <p:sldMasterId id="2147483788" r:id="rId7"/>
    <p:sldMasterId id="2147483819" r:id="rId8"/>
    <p:sldMasterId id="2147483827" r:id="rId9"/>
    <p:sldMasterId id="2147483833" r:id="rId10"/>
    <p:sldMasterId id="2147483845" r:id="rId11"/>
  </p:sldMasterIdLst>
  <p:notesMasterIdLst>
    <p:notesMasterId r:id="rId92"/>
  </p:notesMasterIdLst>
  <p:sldIdLst>
    <p:sldId id="310" r:id="rId12"/>
    <p:sldId id="517" r:id="rId13"/>
    <p:sldId id="332" r:id="rId14"/>
    <p:sldId id="333" r:id="rId15"/>
    <p:sldId id="334" r:id="rId16"/>
    <p:sldId id="335" r:id="rId17"/>
    <p:sldId id="336" r:id="rId18"/>
    <p:sldId id="337" r:id="rId19"/>
    <p:sldId id="338" r:id="rId20"/>
    <p:sldId id="339" r:id="rId21"/>
    <p:sldId id="340" r:id="rId22"/>
    <p:sldId id="343" r:id="rId23"/>
    <p:sldId id="345" r:id="rId24"/>
    <p:sldId id="311" r:id="rId25"/>
    <p:sldId id="427" r:id="rId26"/>
    <p:sldId id="437" r:id="rId27"/>
    <p:sldId id="438" r:id="rId28"/>
    <p:sldId id="440" r:id="rId29"/>
    <p:sldId id="441" r:id="rId30"/>
    <p:sldId id="442" r:id="rId31"/>
    <p:sldId id="443" r:id="rId32"/>
    <p:sldId id="444" r:id="rId33"/>
    <p:sldId id="447" r:id="rId34"/>
    <p:sldId id="448" r:id="rId35"/>
    <p:sldId id="462" r:id="rId36"/>
    <p:sldId id="463" r:id="rId37"/>
    <p:sldId id="464" r:id="rId38"/>
    <p:sldId id="466" r:id="rId39"/>
    <p:sldId id="467" r:id="rId40"/>
    <p:sldId id="468" r:id="rId41"/>
    <p:sldId id="522" r:id="rId42"/>
    <p:sldId id="523" r:id="rId43"/>
    <p:sldId id="524" r:id="rId44"/>
    <p:sldId id="525" r:id="rId45"/>
    <p:sldId id="526" r:id="rId46"/>
    <p:sldId id="527" r:id="rId47"/>
    <p:sldId id="528" r:id="rId48"/>
    <p:sldId id="530" r:id="rId49"/>
    <p:sldId id="532" r:id="rId50"/>
    <p:sldId id="533" r:id="rId51"/>
    <p:sldId id="534" r:id="rId52"/>
    <p:sldId id="470" r:id="rId53"/>
    <p:sldId id="472" r:id="rId54"/>
    <p:sldId id="473" r:id="rId55"/>
    <p:sldId id="474" r:id="rId56"/>
    <p:sldId id="475" r:id="rId57"/>
    <p:sldId id="478" r:id="rId58"/>
    <p:sldId id="477" r:id="rId59"/>
    <p:sldId id="480" r:id="rId60"/>
    <p:sldId id="481" r:id="rId61"/>
    <p:sldId id="482" r:id="rId62"/>
    <p:sldId id="483" r:id="rId63"/>
    <p:sldId id="484" r:id="rId64"/>
    <p:sldId id="485" r:id="rId65"/>
    <p:sldId id="487" r:id="rId66"/>
    <p:sldId id="489" r:id="rId67"/>
    <p:sldId id="490" r:id="rId68"/>
    <p:sldId id="494" r:id="rId69"/>
    <p:sldId id="495" r:id="rId70"/>
    <p:sldId id="496" r:id="rId71"/>
    <p:sldId id="497" r:id="rId72"/>
    <p:sldId id="498" r:id="rId73"/>
    <p:sldId id="499" r:id="rId74"/>
    <p:sldId id="500" r:id="rId75"/>
    <p:sldId id="518" r:id="rId76"/>
    <p:sldId id="428" r:id="rId77"/>
    <p:sldId id="429" r:id="rId78"/>
    <p:sldId id="430" r:id="rId79"/>
    <p:sldId id="431" r:id="rId80"/>
    <p:sldId id="432" r:id="rId81"/>
    <p:sldId id="433" r:id="rId82"/>
    <p:sldId id="520" r:id="rId83"/>
    <p:sldId id="536" r:id="rId84"/>
    <p:sldId id="537" r:id="rId85"/>
    <p:sldId id="538" r:id="rId86"/>
    <p:sldId id="539" r:id="rId87"/>
    <p:sldId id="540" r:id="rId88"/>
    <p:sldId id="541" r:id="rId89"/>
    <p:sldId id="542" r:id="rId90"/>
    <p:sldId id="521"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5620"/>
    <p:restoredTop sz="98012" autoAdjust="0"/>
  </p:normalViewPr>
  <p:slideViewPr>
    <p:cSldViewPr snapToGrid="0" snapToObjects="1">
      <p:cViewPr varScale="1">
        <p:scale>
          <a:sx n="90" d="100"/>
          <a:sy n="90" d="100"/>
        </p:scale>
        <p:origin x="-1090"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'[Chart in Microsoft PowerPoint]Sheet1'!$A$2</c:f>
              <c:strCache>
                <c:ptCount val="1"/>
                <c:pt idx="0">
                  <c:v>Masters Eligible FTEs</c:v>
                </c:pt>
              </c:strCache>
            </c:strRef>
          </c:tx>
          <c:spPr>
            <a:ln>
              <a:solidFill>
                <a:srgbClr val="7030A0"/>
              </a:solidFill>
            </a:ln>
          </c:spPr>
          <c:marker>
            <c:symbol val="none"/>
          </c:marker>
          <c:dPt>
            <c:idx val="10"/>
            <c:marker>
              <c:symbol val="circle"/>
              <c:size val="6"/>
              <c:spPr>
                <a:solidFill>
                  <a:srgbClr val="7030A0"/>
                </a:solidFill>
                <a:ln>
                  <a:noFill/>
                </a:ln>
              </c:spPr>
            </c:marker>
            <c:bubble3D val="0"/>
            <c:spPr>
              <a:ln>
                <a:solidFill>
                  <a:schemeClr val="bg1">
                    <a:lumMod val="65000"/>
                  </a:schemeClr>
                </a:solidFill>
                <a:prstDash val="sysDash"/>
              </a:ln>
            </c:spPr>
          </c:dPt>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PowerPoint]Sheet1'!$B$2:$L$2</c:f>
              <c:numCache>
                <c:formatCode>#,##0</c:formatCode>
                <c:ptCount val="11"/>
                <c:pt idx="0">
                  <c:v>2587.6999999999998</c:v>
                </c:pt>
                <c:pt idx="1">
                  <c:v>2588.9</c:v>
                </c:pt>
                <c:pt idx="2">
                  <c:v>2503.9</c:v>
                </c:pt>
                <c:pt idx="3">
                  <c:v>2288.3000000000002</c:v>
                </c:pt>
                <c:pt idx="4">
                  <c:v>2238.6999999999998</c:v>
                </c:pt>
                <c:pt idx="5">
                  <c:v>2306.1</c:v>
                </c:pt>
                <c:pt idx="6">
                  <c:v>2320.5</c:v>
                </c:pt>
                <c:pt idx="7">
                  <c:v>2280.4</c:v>
                </c:pt>
                <c:pt idx="8">
                  <c:v>2269.3000000000002</c:v>
                </c:pt>
                <c:pt idx="9">
                  <c:v>2263</c:v>
                </c:pt>
                <c:pt idx="10">
                  <c:v>2455.6999999999998</c:v>
                </c:pt>
              </c:numCache>
            </c:numRef>
          </c:val>
          <c:smooth val="0"/>
        </c:ser>
        <c:ser>
          <c:idx val="1"/>
          <c:order val="1"/>
          <c:tx>
            <c:strRef>
              <c:f>'[Chart in Microsoft PowerPoint]Sheet1'!$A$3</c:f>
              <c:strCache>
                <c:ptCount val="1"/>
                <c:pt idx="0">
                  <c:v>Doctoral Eligible FTEs</c:v>
                </c:pt>
              </c:strCache>
            </c:strRef>
          </c:tx>
          <c:spPr>
            <a:ln>
              <a:solidFill>
                <a:srgbClr val="00B050"/>
              </a:solidFill>
            </a:ln>
          </c:spPr>
          <c:marker>
            <c:symbol val="none"/>
          </c:marker>
          <c:dPt>
            <c:idx val="10"/>
            <c:marker>
              <c:symbol val="circle"/>
              <c:size val="6"/>
              <c:spPr>
                <a:solidFill>
                  <a:srgbClr val="00B050"/>
                </a:solidFill>
                <a:ln>
                  <a:noFill/>
                </a:ln>
              </c:spPr>
            </c:marker>
            <c:bubble3D val="0"/>
            <c:spPr>
              <a:ln>
                <a:solidFill>
                  <a:schemeClr val="bg1">
                    <a:lumMod val="65000"/>
                  </a:schemeClr>
                </a:solidFill>
                <a:prstDash val="sysDash"/>
              </a:ln>
            </c:spPr>
          </c:dPt>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PowerPoint]Sheet1'!$B$3:$L$3</c:f>
              <c:numCache>
                <c:formatCode>#,##0</c:formatCode>
                <c:ptCount val="11"/>
                <c:pt idx="0">
                  <c:v>1019.4</c:v>
                </c:pt>
                <c:pt idx="1">
                  <c:v>1112.4000000000001</c:v>
                </c:pt>
                <c:pt idx="2">
                  <c:v>1178.9000000000001</c:v>
                </c:pt>
                <c:pt idx="3">
                  <c:v>1224.5</c:v>
                </c:pt>
                <c:pt idx="4">
                  <c:v>1124.2</c:v>
                </c:pt>
                <c:pt idx="5">
                  <c:v>1051.7</c:v>
                </c:pt>
                <c:pt idx="6">
                  <c:v>987</c:v>
                </c:pt>
                <c:pt idx="7">
                  <c:v>987.3</c:v>
                </c:pt>
                <c:pt idx="8">
                  <c:v>1039.0999999999999</c:v>
                </c:pt>
                <c:pt idx="9">
                  <c:v>1052.2</c:v>
                </c:pt>
                <c:pt idx="10">
                  <c:v>1039.8</c:v>
                </c:pt>
              </c:numCache>
            </c:numRef>
          </c:val>
          <c:smooth val="0"/>
        </c:ser>
        <c:ser>
          <c:idx val="2"/>
          <c:order val="2"/>
          <c:tx>
            <c:strRef>
              <c:f>'[Chart in Microsoft PowerPoint]Sheet1'!$A$4</c:f>
              <c:strCache>
                <c:ptCount val="1"/>
                <c:pt idx="0">
                  <c:v>Masters SMA Target</c:v>
                </c:pt>
              </c:strCache>
            </c:strRef>
          </c:tx>
          <c:spPr>
            <a:ln>
              <a:solidFill>
                <a:srgbClr val="7030A0"/>
              </a:solidFill>
              <a:prstDash val="dash"/>
            </a:ln>
          </c:spPr>
          <c:marker>
            <c:symbol val="none"/>
          </c:marker>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PowerPoint]Sheet1'!$B$4:$L$4</c:f>
              <c:numCache>
                <c:formatCode>#,##0</c:formatCode>
                <c:ptCount val="11"/>
                <c:pt idx="0">
                  <c:v>2589.4</c:v>
                </c:pt>
                <c:pt idx="1">
                  <c:v>2589.4</c:v>
                </c:pt>
                <c:pt idx="2">
                  <c:v>2589.4</c:v>
                </c:pt>
                <c:pt idx="3">
                  <c:v>2589.4</c:v>
                </c:pt>
                <c:pt idx="4">
                  <c:v>2589.4</c:v>
                </c:pt>
                <c:pt idx="5">
                  <c:v>2589.4</c:v>
                </c:pt>
                <c:pt idx="6">
                  <c:v>2589.4</c:v>
                </c:pt>
                <c:pt idx="7">
                  <c:v>2589.4</c:v>
                </c:pt>
                <c:pt idx="8">
                  <c:v>2589.4</c:v>
                </c:pt>
                <c:pt idx="9">
                  <c:v>2589.4</c:v>
                </c:pt>
                <c:pt idx="10">
                  <c:v>2589.4</c:v>
                </c:pt>
              </c:numCache>
            </c:numRef>
          </c:val>
          <c:smooth val="0"/>
        </c:ser>
        <c:ser>
          <c:idx val="3"/>
          <c:order val="3"/>
          <c:tx>
            <c:strRef>
              <c:f>'[Chart in Microsoft PowerPoint]Sheet1'!$A$5</c:f>
              <c:strCache>
                <c:ptCount val="1"/>
                <c:pt idx="0">
                  <c:v>Doctoral SMA Target</c:v>
                </c:pt>
              </c:strCache>
            </c:strRef>
          </c:tx>
          <c:spPr>
            <a:ln>
              <a:solidFill>
                <a:srgbClr val="00B050"/>
              </a:solidFill>
              <a:prstDash val="dash"/>
            </a:ln>
          </c:spPr>
          <c:marker>
            <c:symbol val="none"/>
          </c:marker>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PowerPoint]Sheet1'!$B$5:$L$5</c:f>
              <c:numCache>
                <c:formatCode>#,##0</c:formatCode>
                <c:ptCount val="11"/>
                <c:pt idx="0">
                  <c:v>1030.5999999999999</c:v>
                </c:pt>
                <c:pt idx="1">
                  <c:v>1030.5999999999999</c:v>
                </c:pt>
                <c:pt idx="2">
                  <c:v>1030.5999999999999</c:v>
                </c:pt>
                <c:pt idx="3">
                  <c:v>1030.5999999999999</c:v>
                </c:pt>
                <c:pt idx="4">
                  <c:v>1030.5999999999999</c:v>
                </c:pt>
                <c:pt idx="5">
                  <c:v>1030.5999999999999</c:v>
                </c:pt>
                <c:pt idx="6">
                  <c:v>1030.5999999999999</c:v>
                </c:pt>
                <c:pt idx="7">
                  <c:v>1030.5999999999999</c:v>
                </c:pt>
                <c:pt idx="8">
                  <c:v>1030.5999999999999</c:v>
                </c:pt>
                <c:pt idx="9">
                  <c:v>1030.5999999999999</c:v>
                </c:pt>
                <c:pt idx="10">
                  <c:v>1030.5999999999999</c:v>
                </c:pt>
              </c:numCache>
            </c:numRef>
          </c:val>
          <c:smooth val="0"/>
        </c:ser>
        <c:dLbls>
          <c:showLegendKey val="0"/>
          <c:showVal val="0"/>
          <c:showCatName val="0"/>
          <c:showSerName val="0"/>
          <c:showPercent val="0"/>
          <c:showBubbleSize val="0"/>
        </c:dLbls>
        <c:marker val="1"/>
        <c:smooth val="0"/>
        <c:axId val="116138368"/>
        <c:axId val="116139904"/>
      </c:lineChart>
      <c:lineChart>
        <c:grouping val="standard"/>
        <c:varyColors val="0"/>
        <c:ser>
          <c:idx val="4"/>
          <c:order val="4"/>
          <c:tx>
            <c:strRef>
              <c:f>'[Chart in Microsoft PowerPoint]Sheet1'!$A$6</c:f>
              <c:strCache>
                <c:ptCount val="1"/>
                <c:pt idx="0">
                  <c:v>UG Eligible Full-time Heads</c:v>
                </c:pt>
              </c:strCache>
            </c:strRef>
          </c:tx>
          <c:spPr>
            <a:ln>
              <a:solidFill>
                <a:srgbClr val="FF0000"/>
              </a:solidFill>
            </a:ln>
          </c:spPr>
          <c:marker>
            <c:symbol val="none"/>
          </c:marker>
          <c:dPt>
            <c:idx val="10"/>
            <c:marker>
              <c:symbol val="circle"/>
              <c:size val="6"/>
              <c:spPr>
                <a:solidFill>
                  <a:srgbClr val="FF0000"/>
                </a:solidFill>
                <a:ln>
                  <a:noFill/>
                </a:ln>
              </c:spPr>
            </c:marker>
            <c:bubble3D val="0"/>
            <c:spPr>
              <a:ln>
                <a:solidFill>
                  <a:schemeClr val="bg1">
                    <a:lumMod val="65000"/>
                  </a:schemeClr>
                </a:solidFill>
                <a:prstDash val="sysDash"/>
              </a:ln>
            </c:spPr>
          </c:dPt>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PowerPoint]Sheet1'!$B$6:$L$6</c:f>
              <c:numCache>
                <c:formatCode>#,##0</c:formatCode>
                <c:ptCount val="11"/>
                <c:pt idx="0">
                  <c:v>36082</c:v>
                </c:pt>
                <c:pt idx="1">
                  <c:v>36365</c:v>
                </c:pt>
                <c:pt idx="2">
                  <c:v>37109</c:v>
                </c:pt>
                <c:pt idx="3">
                  <c:v>37952</c:v>
                </c:pt>
                <c:pt idx="4">
                  <c:v>37902</c:v>
                </c:pt>
                <c:pt idx="5">
                  <c:v>37706</c:v>
                </c:pt>
                <c:pt idx="6">
                  <c:v>37065</c:v>
                </c:pt>
                <c:pt idx="7">
                  <c:v>35403</c:v>
                </c:pt>
                <c:pt idx="8">
                  <c:v>34903</c:v>
                </c:pt>
                <c:pt idx="9">
                  <c:v>34317</c:v>
                </c:pt>
                <c:pt idx="10">
                  <c:v>34875</c:v>
                </c:pt>
              </c:numCache>
            </c:numRef>
          </c:val>
          <c:smooth val="0"/>
        </c:ser>
        <c:ser>
          <c:idx val="5"/>
          <c:order val="5"/>
          <c:tx>
            <c:strRef>
              <c:f>'[Chart in Microsoft PowerPoint]Sheet1'!$A$7</c:f>
              <c:strCache>
                <c:ptCount val="1"/>
                <c:pt idx="0">
                  <c:v>UG SMA Target</c:v>
                </c:pt>
              </c:strCache>
            </c:strRef>
          </c:tx>
          <c:spPr>
            <a:ln>
              <a:solidFill>
                <a:srgbClr val="FF0000"/>
              </a:solidFill>
              <a:prstDash val="dash"/>
            </a:ln>
          </c:spPr>
          <c:marker>
            <c:symbol val="none"/>
          </c:marker>
          <c:cat>
            <c:strRef>
              <c:f>'[Chart in Microsoft PowerPoint]Sheet1'!$B$1:$L$1</c:f>
              <c:strCache>
                <c:ptCount val="11"/>
                <c:pt idx="0">
                  <c:v>2007-08</c:v>
                </c:pt>
                <c:pt idx="1">
                  <c:v>2008-09</c:v>
                </c:pt>
                <c:pt idx="2">
                  <c:v>2009-10</c:v>
                </c:pt>
                <c:pt idx="3">
                  <c:v>2010-11</c:v>
                </c:pt>
                <c:pt idx="4">
                  <c:v>2011-12</c:v>
                </c:pt>
                <c:pt idx="5">
                  <c:v>2012-13</c:v>
                </c:pt>
                <c:pt idx="6">
                  <c:v>2013-14</c:v>
                </c:pt>
                <c:pt idx="7">
                  <c:v>2014-15</c:v>
                </c:pt>
                <c:pt idx="8">
                  <c:v>2015-16</c:v>
                </c:pt>
                <c:pt idx="9">
                  <c:v>2016-17</c:v>
                </c:pt>
                <c:pt idx="10">
                  <c:v>2017-18</c:v>
                </c:pt>
              </c:strCache>
            </c:strRef>
          </c:cat>
          <c:val>
            <c:numRef>
              <c:f>'[Chart in Microsoft PowerPoint]Sheet1'!$B$7:$L$7</c:f>
              <c:numCache>
                <c:formatCode>#,##0</c:formatCode>
                <c:ptCount val="11"/>
                <c:pt idx="0">
                  <c:v>37840</c:v>
                </c:pt>
                <c:pt idx="1">
                  <c:v>37840</c:v>
                </c:pt>
                <c:pt idx="2">
                  <c:v>37840</c:v>
                </c:pt>
                <c:pt idx="3">
                  <c:v>37840</c:v>
                </c:pt>
                <c:pt idx="4">
                  <c:v>37840</c:v>
                </c:pt>
                <c:pt idx="5">
                  <c:v>37840</c:v>
                </c:pt>
                <c:pt idx="6">
                  <c:v>37840</c:v>
                </c:pt>
                <c:pt idx="7">
                  <c:v>37840</c:v>
                </c:pt>
                <c:pt idx="8">
                  <c:v>37840</c:v>
                </c:pt>
                <c:pt idx="9">
                  <c:v>37840</c:v>
                </c:pt>
                <c:pt idx="10">
                  <c:v>37840</c:v>
                </c:pt>
              </c:numCache>
            </c:numRef>
          </c:val>
          <c:smooth val="0"/>
        </c:ser>
        <c:dLbls>
          <c:showLegendKey val="0"/>
          <c:showVal val="0"/>
          <c:showCatName val="0"/>
          <c:showSerName val="0"/>
          <c:showPercent val="0"/>
          <c:showBubbleSize val="0"/>
        </c:dLbls>
        <c:marker val="1"/>
        <c:smooth val="0"/>
        <c:axId val="116156288"/>
        <c:axId val="116154368"/>
      </c:lineChart>
      <c:catAx>
        <c:axId val="116138368"/>
        <c:scaling>
          <c:orientation val="minMax"/>
        </c:scaling>
        <c:delete val="0"/>
        <c:axPos val="b"/>
        <c:majorTickMark val="out"/>
        <c:minorTickMark val="none"/>
        <c:tickLblPos val="nextTo"/>
        <c:crossAx val="116139904"/>
        <c:crosses val="autoZero"/>
        <c:auto val="1"/>
        <c:lblAlgn val="ctr"/>
        <c:lblOffset val="100"/>
        <c:noMultiLvlLbl val="0"/>
      </c:catAx>
      <c:valAx>
        <c:axId val="116139904"/>
        <c:scaling>
          <c:orientation val="minMax"/>
        </c:scaling>
        <c:delete val="0"/>
        <c:axPos val="l"/>
        <c:majorGridlines>
          <c:spPr>
            <a:ln>
              <a:noFill/>
            </a:ln>
          </c:spPr>
        </c:majorGridlines>
        <c:title>
          <c:tx>
            <c:rich>
              <a:bodyPr rot="-5400000" vert="horz"/>
              <a:lstStyle/>
              <a:p>
                <a:pPr>
                  <a:defRPr/>
                </a:pPr>
                <a:r>
                  <a:rPr lang="en-US" sz="1400"/>
                  <a:t>Graduate FTEs</a:t>
                </a:r>
              </a:p>
            </c:rich>
          </c:tx>
          <c:layout/>
          <c:overlay val="0"/>
        </c:title>
        <c:numFmt formatCode="#,##0" sourceLinked="1"/>
        <c:majorTickMark val="out"/>
        <c:minorTickMark val="none"/>
        <c:tickLblPos val="nextTo"/>
        <c:crossAx val="116138368"/>
        <c:crosses val="autoZero"/>
        <c:crossBetween val="between"/>
      </c:valAx>
      <c:valAx>
        <c:axId val="116154368"/>
        <c:scaling>
          <c:orientation val="minMax"/>
          <c:max val="40000"/>
          <c:min val="10000"/>
        </c:scaling>
        <c:delete val="0"/>
        <c:axPos val="r"/>
        <c:title>
          <c:tx>
            <c:rich>
              <a:bodyPr rot="-5400000" vert="horz"/>
              <a:lstStyle/>
              <a:p>
                <a:pPr>
                  <a:defRPr/>
                </a:pPr>
                <a:r>
                  <a:rPr lang="en-US" sz="1400">
                    <a:solidFill>
                      <a:srgbClr val="FF0000"/>
                    </a:solidFill>
                  </a:rPr>
                  <a:t>Undergraduate Full-time Heads</a:t>
                </a:r>
              </a:p>
            </c:rich>
          </c:tx>
          <c:layout/>
          <c:overlay val="0"/>
        </c:title>
        <c:numFmt formatCode="#,##0" sourceLinked="0"/>
        <c:majorTickMark val="out"/>
        <c:minorTickMark val="none"/>
        <c:tickLblPos val="nextTo"/>
        <c:spPr>
          <a:noFill/>
        </c:spPr>
        <c:txPr>
          <a:bodyPr/>
          <a:lstStyle/>
          <a:p>
            <a:pPr>
              <a:defRPr>
                <a:solidFill>
                  <a:srgbClr val="FF0000"/>
                </a:solidFill>
              </a:defRPr>
            </a:pPr>
            <a:endParaRPr lang="en-US"/>
          </a:p>
        </c:txPr>
        <c:crossAx val="116156288"/>
        <c:crosses val="max"/>
        <c:crossBetween val="between"/>
      </c:valAx>
      <c:catAx>
        <c:axId val="116156288"/>
        <c:scaling>
          <c:orientation val="minMax"/>
        </c:scaling>
        <c:delete val="1"/>
        <c:axPos val="b"/>
        <c:majorTickMark val="out"/>
        <c:minorTickMark val="none"/>
        <c:tickLblPos val="nextTo"/>
        <c:crossAx val="116154368"/>
        <c:crosses val="autoZero"/>
        <c:auto val="1"/>
        <c:lblAlgn val="ctr"/>
        <c:lblOffset val="100"/>
        <c:noMultiLvlLbl val="0"/>
      </c:cat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38248-9355-45C3-A0F8-6AE179108408}"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9A35E5B4-A390-408E-AC41-D265BF1949D7}">
      <dgm:prSet phldrT="[Text]"/>
      <dgm:spPr/>
      <dgm:t>
        <a:bodyPr/>
        <a:lstStyle/>
        <a:p>
          <a:r>
            <a:rPr lang="en-US" dirty="0" smtClean="0"/>
            <a:t>2</a:t>
          </a:r>
          <a:r>
            <a:rPr lang="en-US" baseline="30000" dirty="0" smtClean="0"/>
            <a:t>nd</a:t>
          </a:r>
          <a:r>
            <a:rPr lang="en-US" dirty="0" smtClean="0"/>
            <a:t> year of brand campaign with focus on career outcomes</a:t>
          </a:r>
          <a:endParaRPr lang="en-US" dirty="0"/>
        </a:p>
      </dgm:t>
      <dgm:extLst>
        <a:ext uri="{E40237B7-FDA0-4F09-8148-C483321AD2D9}">
          <dgm14:cNvPr xmlns:dgm14="http://schemas.microsoft.com/office/drawing/2010/diagram" id="0" name="" title="Coordinated Conversion Efforts with a Focus on Program Outreach"/>
        </a:ext>
      </dgm:extLst>
    </dgm:pt>
    <dgm:pt modelId="{DBF792A7-F767-4558-AAA1-744EC7B4983E}" type="parTrans" cxnId="{11D6E999-A65D-43C4-9446-794B3AED0251}">
      <dgm:prSet/>
      <dgm:spPr/>
      <dgm:t>
        <a:bodyPr/>
        <a:lstStyle/>
        <a:p>
          <a:endParaRPr lang="en-US"/>
        </a:p>
      </dgm:t>
    </dgm:pt>
    <dgm:pt modelId="{40C4F170-3A99-46B4-88EC-D0330409C08D}" type="sibTrans" cxnId="{11D6E999-A65D-43C4-9446-794B3AED0251}">
      <dgm:prSet/>
      <dgm:spPr/>
      <dgm:t>
        <a:bodyPr/>
        <a:lstStyle/>
        <a:p>
          <a:endParaRPr lang="en-US"/>
        </a:p>
      </dgm:t>
    </dgm:pt>
    <dgm:pt modelId="{65B3D7B8-48FD-45E3-BA16-1B15CF6925BE}">
      <dgm:prSet phldrT="[Text]"/>
      <dgm:spPr>
        <a:solidFill>
          <a:srgbClr val="002060"/>
        </a:solidFill>
      </dgm:spPr>
      <dgm:t>
        <a:bodyPr/>
        <a:lstStyle/>
        <a:p>
          <a:r>
            <a:rPr lang="en-US" dirty="0" smtClean="0"/>
            <a:t>Strengthened</a:t>
          </a:r>
          <a:r>
            <a:rPr lang="en-US" baseline="0" dirty="0" smtClean="0"/>
            <a:t> Digital Campaign</a:t>
          </a:r>
          <a:endParaRPr lang="en-US" dirty="0"/>
        </a:p>
      </dgm:t>
      <dgm:extLst>
        <a:ext uri="{E40237B7-FDA0-4F09-8148-C483321AD2D9}">
          <dgm14:cNvPr xmlns:dgm14="http://schemas.microsoft.com/office/drawing/2010/diagram" id="0" name="" title="Offered Enhanced Scholarships and Awards"/>
        </a:ext>
      </dgm:extLst>
    </dgm:pt>
    <dgm:pt modelId="{80FA4803-66D7-4406-B5AC-172F817B428C}" type="parTrans" cxnId="{D31ECE00-1596-4074-A850-F538AEA59883}">
      <dgm:prSet/>
      <dgm:spPr/>
      <dgm:t>
        <a:bodyPr/>
        <a:lstStyle/>
        <a:p>
          <a:endParaRPr lang="en-US"/>
        </a:p>
      </dgm:t>
    </dgm:pt>
    <dgm:pt modelId="{E91E8419-54C0-4A6A-ADDC-788DE74299B5}" type="sibTrans" cxnId="{D31ECE00-1596-4074-A850-F538AEA59883}">
      <dgm:prSet/>
      <dgm:spPr/>
      <dgm:t>
        <a:bodyPr/>
        <a:lstStyle/>
        <a:p>
          <a:endParaRPr lang="en-US"/>
        </a:p>
      </dgm:t>
    </dgm:pt>
    <dgm:pt modelId="{10C79728-B2FD-4B55-99DD-51CEF27A7E5D}">
      <dgm:prSet phldrT="[Text]"/>
      <dgm:spPr>
        <a:solidFill>
          <a:srgbClr val="002060"/>
        </a:solidFill>
      </dgm:spPr>
      <dgm:t>
        <a:bodyPr/>
        <a:lstStyle/>
        <a:p>
          <a:r>
            <a:rPr lang="en-US" dirty="0" smtClean="0"/>
            <a:t>Changed Approach to Offer Programs of Choice</a:t>
          </a:r>
          <a:endParaRPr lang="en-US" dirty="0"/>
        </a:p>
      </dgm:t>
      <dgm:extLst>
        <a:ext uri="{E40237B7-FDA0-4F09-8148-C483321AD2D9}">
          <dgm14:cNvPr xmlns:dgm14="http://schemas.microsoft.com/office/drawing/2010/diagram" id="0" name="" title="Changed Approach to Offer Programs of Choice"/>
        </a:ext>
      </dgm:extLst>
    </dgm:pt>
    <dgm:pt modelId="{2BFE0B1B-3D90-4B9D-9903-1A1B6E75318C}" type="parTrans" cxnId="{DAFF8E36-1664-4712-9068-D319307E2095}">
      <dgm:prSet/>
      <dgm:spPr/>
      <dgm:t>
        <a:bodyPr/>
        <a:lstStyle/>
        <a:p>
          <a:endParaRPr lang="en-US"/>
        </a:p>
      </dgm:t>
    </dgm:pt>
    <dgm:pt modelId="{547F77DA-BF15-4555-93B8-067EA7894372}" type="sibTrans" cxnId="{DAFF8E36-1664-4712-9068-D319307E2095}">
      <dgm:prSet/>
      <dgm:spPr/>
      <dgm:t>
        <a:bodyPr/>
        <a:lstStyle/>
        <a:p>
          <a:endParaRPr lang="en-US"/>
        </a:p>
      </dgm:t>
    </dgm:pt>
    <dgm:pt modelId="{5B9E7DF1-F910-47E6-B75C-F7EC66432C8C}">
      <dgm:prSet phldrT="[Text]"/>
      <dgm:spPr/>
      <dgm:t>
        <a:bodyPr/>
        <a:lstStyle/>
        <a:p>
          <a:r>
            <a:rPr lang="en-US" dirty="0" smtClean="0"/>
            <a:t>Issued Early Offers to Capture Program Interest</a:t>
          </a:r>
          <a:endParaRPr lang="en-US" dirty="0"/>
        </a:p>
      </dgm:t>
      <dgm:extLst>
        <a:ext uri="{E40237B7-FDA0-4F09-8148-C483321AD2D9}">
          <dgm14:cNvPr xmlns:dgm14="http://schemas.microsoft.com/office/drawing/2010/diagram" id="0" name="" title="Issued Early Offers to Capture Program Interest"/>
        </a:ext>
      </dgm:extLst>
    </dgm:pt>
    <dgm:pt modelId="{CFF91898-6EEC-4DDD-8EA7-7A9BB7631DDA}" type="parTrans" cxnId="{A7B0B4C5-0E3C-443B-92D7-403DFC2DB2D8}">
      <dgm:prSet/>
      <dgm:spPr/>
      <dgm:t>
        <a:bodyPr/>
        <a:lstStyle/>
        <a:p>
          <a:endParaRPr lang="en-US"/>
        </a:p>
      </dgm:t>
    </dgm:pt>
    <dgm:pt modelId="{25D4622D-ADBF-456B-8A07-DF1E8A24C007}" type="sibTrans" cxnId="{A7B0B4C5-0E3C-443B-92D7-403DFC2DB2D8}">
      <dgm:prSet/>
      <dgm:spPr/>
      <dgm:t>
        <a:bodyPr/>
        <a:lstStyle/>
        <a:p>
          <a:endParaRPr lang="en-US"/>
        </a:p>
      </dgm:t>
    </dgm:pt>
    <dgm:pt modelId="{F6843489-05ED-467E-88BA-4EDF19F80414}">
      <dgm:prSet phldrT="[Text]"/>
      <dgm:spPr>
        <a:solidFill>
          <a:srgbClr val="002060"/>
        </a:solidFill>
      </dgm:spPr>
      <dgm:t>
        <a:bodyPr/>
        <a:lstStyle/>
        <a:p>
          <a:r>
            <a:rPr lang="en-US" dirty="0" smtClean="0"/>
            <a:t>Innovative Program Changes</a:t>
          </a:r>
          <a:endParaRPr lang="en-US" dirty="0"/>
        </a:p>
      </dgm:t>
      <dgm:extLst>
        <a:ext uri="{E40237B7-FDA0-4F09-8148-C483321AD2D9}">
          <dgm14:cNvPr xmlns:dgm14="http://schemas.microsoft.com/office/drawing/2010/diagram" id="0" name="" title="Launched Digital Market Strategy Campaign"/>
        </a:ext>
      </dgm:extLst>
    </dgm:pt>
    <dgm:pt modelId="{7E50411C-1A18-4D53-B72C-9E9C3ECD9880}" type="parTrans" cxnId="{427323A1-8685-4752-8B53-B27DF3C69A74}">
      <dgm:prSet/>
      <dgm:spPr/>
      <dgm:t>
        <a:bodyPr/>
        <a:lstStyle/>
        <a:p>
          <a:endParaRPr lang="en-US"/>
        </a:p>
      </dgm:t>
    </dgm:pt>
    <dgm:pt modelId="{F653F218-F31C-4E61-9962-5A93BDD1E8DA}" type="sibTrans" cxnId="{427323A1-8685-4752-8B53-B27DF3C69A74}">
      <dgm:prSet/>
      <dgm:spPr/>
      <dgm:t>
        <a:bodyPr/>
        <a:lstStyle/>
        <a:p>
          <a:endParaRPr lang="en-US"/>
        </a:p>
      </dgm:t>
    </dgm:pt>
    <dgm:pt modelId="{40AFB012-F825-40CC-95A6-E20F8B4A8D85}">
      <dgm:prSet phldrT="[Text]"/>
      <dgm:spPr>
        <a:solidFill>
          <a:srgbClr val="002060"/>
        </a:solidFill>
      </dgm:spPr>
      <dgm:t>
        <a:bodyPr/>
        <a:lstStyle/>
        <a:p>
          <a:r>
            <a:rPr lang="en-US" dirty="0" smtClean="0"/>
            <a:t>Delivered First-Year Transition Programs</a:t>
          </a:r>
          <a:endParaRPr lang="en-US" dirty="0"/>
        </a:p>
      </dgm:t>
      <dgm:extLst>
        <a:ext uri="{E40237B7-FDA0-4F09-8148-C483321AD2D9}">
          <dgm14:cNvPr xmlns:dgm14="http://schemas.microsoft.com/office/drawing/2010/diagram" id="0" name="" title="Delivered First-Year Transition Programs"/>
        </a:ext>
      </dgm:extLst>
    </dgm:pt>
    <dgm:pt modelId="{A8275964-41D3-4824-A317-66129BF19D29}" type="parTrans" cxnId="{D8BAB3A6-2CD7-446A-8B96-8C5A99F611A8}">
      <dgm:prSet/>
      <dgm:spPr/>
      <dgm:t>
        <a:bodyPr/>
        <a:lstStyle/>
        <a:p>
          <a:endParaRPr lang="en-US"/>
        </a:p>
      </dgm:t>
    </dgm:pt>
    <dgm:pt modelId="{8C08BDB7-6FFD-4883-B3BF-9EAD834DB710}" type="sibTrans" cxnId="{D8BAB3A6-2CD7-446A-8B96-8C5A99F611A8}">
      <dgm:prSet/>
      <dgm:spPr/>
      <dgm:t>
        <a:bodyPr/>
        <a:lstStyle/>
        <a:p>
          <a:endParaRPr lang="en-US"/>
        </a:p>
      </dgm:t>
    </dgm:pt>
    <dgm:pt modelId="{1342B839-D464-4CD4-8E8B-CB20220E6BED}" type="pres">
      <dgm:prSet presAssocID="{2ED38248-9355-45C3-A0F8-6AE179108408}" presName="Name0" presStyleCnt="0">
        <dgm:presLayoutVars>
          <dgm:dir/>
          <dgm:animLvl val="lvl"/>
          <dgm:resizeHandles val="exact"/>
        </dgm:presLayoutVars>
      </dgm:prSet>
      <dgm:spPr/>
      <dgm:t>
        <a:bodyPr/>
        <a:lstStyle/>
        <a:p>
          <a:endParaRPr lang="en-US"/>
        </a:p>
      </dgm:t>
    </dgm:pt>
    <dgm:pt modelId="{F1337A2A-422E-41B5-92BF-F976688B2EF1}" type="pres">
      <dgm:prSet presAssocID="{F6843489-05ED-467E-88BA-4EDF19F80414}" presName="linNode" presStyleCnt="0"/>
      <dgm:spPr/>
      <dgm:t>
        <a:bodyPr/>
        <a:lstStyle/>
        <a:p>
          <a:endParaRPr lang="en-US"/>
        </a:p>
      </dgm:t>
    </dgm:pt>
    <dgm:pt modelId="{F7874C30-82AA-4FA7-8F06-3FDBE19F337A}" type="pres">
      <dgm:prSet presAssocID="{F6843489-05ED-467E-88BA-4EDF19F80414}" presName="parentText" presStyleLbl="node1" presStyleIdx="0" presStyleCnt="6" custScaleX="277778">
        <dgm:presLayoutVars>
          <dgm:chMax val="1"/>
          <dgm:bulletEnabled val="1"/>
        </dgm:presLayoutVars>
      </dgm:prSet>
      <dgm:spPr/>
      <dgm:t>
        <a:bodyPr/>
        <a:lstStyle/>
        <a:p>
          <a:endParaRPr lang="en-US"/>
        </a:p>
      </dgm:t>
    </dgm:pt>
    <dgm:pt modelId="{C7A4F8FB-2DDF-4B78-A3B8-456A3668B5D5}" type="pres">
      <dgm:prSet presAssocID="{F653F218-F31C-4E61-9962-5A93BDD1E8DA}" presName="sp" presStyleCnt="0"/>
      <dgm:spPr/>
      <dgm:t>
        <a:bodyPr/>
        <a:lstStyle/>
        <a:p>
          <a:endParaRPr lang="en-US"/>
        </a:p>
      </dgm:t>
    </dgm:pt>
    <dgm:pt modelId="{D41390FC-A49B-4851-8DB7-050986B17C3D}" type="pres">
      <dgm:prSet presAssocID="{9A35E5B4-A390-408E-AC41-D265BF1949D7}" presName="linNode" presStyleCnt="0"/>
      <dgm:spPr/>
      <dgm:t>
        <a:bodyPr/>
        <a:lstStyle/>
        <a:p>
          <a:endParaRPr lang="en-US"/>
        </a:p>
      </dgm:t>
    </dgm:pt>
    <dgm:pt modelId="{9EE63125-B628-4CE1-8321-CC2A53D04544}" type="pres">
      <dgm:prSet presAssocID="{9A35E5B4-A390-408E-AC41-D265BF1949D7}" presName="parentText" presStyleLbl="node1" presStyleIdx="1" presStyleCnt="6" custScaleX="277778">
        <dgm:presLayoutVars>
          <dgm:chMax val="1"/>
          <dgm:bulletEnabled val="1"/>
        </dgm:presLayoutVars>
      </dgm:prSet>
      <dgm:spPr/>
      <dgm:t>
        <a:bodyPr/>
        <a:lstStyle/>
        <a:p>
          <a:endParaRPr lang="en-US"/>
        </a:p>
      </dgm:t>
    </dgm:pt>
    <dgm:pt modelId="{D27A5E94-1985-451A-B67E-B189A2DD5BEC}" type="pres">
      <dgm:prSet presAssocID="{40C4F170-3A99-46B4-88EC-D0330409C08D}" presName="sp" presStyleCnt="0"/>
      <dgm:spPr/>
      <dgm:t>
        <a:bodyPr/>
        <a:lstStyle/>
        <a:p>
          <a:endParaRPr lang="en-US"/>
        </a:p>
      </dgm:t>
    </dgm:pt>
    <dgm:pt modelId="{A8388CEE-28F2-417F-8641-F391BAEBB9F3}" type="pres">
      <dgm:prSet presAssocID="{65B3D7B8-48FD-45E3-BA16-1B15CF6925BE}" presName="linNode" presStyleCnt="0"/>
      <dgm:spPr/>
      <dgm:t>
        <a:bodyPr/>
        <a:lstStyle/>
        <a:p>
          <a:endParaRPr lang="en-US"/>
        </a:p>
      </dgm:t>
    </dgm:pt>
    <dgm:pt modelId="{07E7399F-2C25-438E-822F-937EAFB29AC8}" type="pres">
      <dgm:prSet presAssocID="{65B3D7B8-48FD-45E3-BA16-1B15CF6925BE}" presName="parentText" presStyleLbl="node1" presStyleIdx="2" presStyleCnt="6" custScaleX="277778" custLinFactNeighborX="-136" custLinFactNeighborY="-5665">
        <dgm:presLayoutVars>
          <dgm:chMax val="1"/>
          <dgm:bulletEnabled val="1"/>
        </dgm:presLayoutVars>
      </dgm:prSet>
      <dgm:spPr/>
      <dgm:t>
        <a:bodyPr/>
        <a:lstStyle/>
        <a:p>
          <a:endParaRPr lang="en-US"/>
        </a:p>
      </dgm:t>
    </dgm:pt>
    <dgm:pt modelId="{E2E60325-F3A7-4C86-AAD2-2E1464573B6F}" type="pres">
      <dgm:prSet presAssocID="{E91E8419-54C0-4A6A-ADDC-788DE74299B5}" presName="sp" presStyleCnt="0"/>
      <dgm:spPr/>
      <dgm:t>
        <a:bodyPr/>
        <a:lstStyle/>
        <a:p>
          <a:endParaRPr lang="en-US"/>
        </a:p>
      </dgm:t>
    </dgm:pt>
    <dgm:pt modelId="{F41C3B5D-0E14-427D-8C1F-D342638E5310}" type="pres">
      <dgm:prSet presAssocID="{10C79728-B2FD-4B55-99DD-51CEF27A7E5D}" presName="linNode" presStyleCnt="0"/>
      <dgm:spPr/>
      <dgm:t>
        <a:bodyPr/>
        <a:lstStyle/>
        <a:p>
          <a:endParaRPr lang="en-US"/>
        </a:p>
      </dgm:t>
    </dgm:pt>
    <dgm:pt modelId="{65EBD86F-54E0-4F34-A761-F8285EE6616A}" type="pres">
      <dgm:prSet presAssocID="{10C79728-B2FD-4B55-99DD-51CEF27A7E5D}" presName="parentText" presStyleLbl="node1" presStyleIdx="3" presStyleCnt="6" custScaleX="277778">
        <dgm:presLayoutVars>
          <dgm:chMax val="1"/>
          <dgm:bulletEnabled val="1"/>
        </dgm:presLayoutVars>
      </dgm:prSet>
      <dgm:spPr/>
      <dgm:t>
        <a:bodyPr/>
        <a:lstStyle/>
        <a:p>
          <a:endParaRPr lang="en-US"/>
        </a:p>
      </dgm:t>
    </dgm:pt>
    <dgm:pt modelId="{4327426B-F0C0-4996-B967-19C961CBA4B9}" type="pres">
      <dgm:prSet presAssocID="{547F77DA-BF15-4555-93B8-067EA7894372}" presName="sp" presStyleCnt="0"/>
      <dgm:spPr/>
      <dgm:t>
        <a:bodyPr/>
        <a:lstStyle/>
        <a:p>
          <a:endParaRPr lang="en-US"/>
        </a:p>
      </dgm:t>
    </dgm:pt>
    <dgm:pt modelId="{AC2C28A3-3FC2-4E59-9A73-3EF1C8F65F08}" type="pres">
      <dgm:prSet presAssocID="{5B9E7DF1-F910-47E6-B75C-F7EC66432C8C}" presName="linNode" presStyleCnt="0"/>
      <dgm:spPr/>
      <dgm:t>
        <a:bodyPr/>
        <a:lstStyle/>
        <a:p>
          <a:endParaRPr lang="en-US"/>
        </a:p>
      </dgm:t>
    </dgm:pt>
    <dgm:pt modelId="{37290A12-0099-4D06-BB7E-87CF7B9A7B07}" type="pres">
      <dgm:prSet presAssocID="{5B9E7DF1-F910-47E6-B75C-F7EC66432C8C}" presName="parentText" presStyleLbl="node1" presStyleIdx="4" presStyleCnt="6" custScaleX="277778">
        <dgm:presLayoutVars>
          <dgm:chMax val="1"/>
          <dgm:bulletEnabled val="1"/>
        </dgm:presLayoutVars>
      </dgm:prSet>
      <dgm:spPr/>
      <dgm:t>
        <a:bodyPr/>
        <a:lstStyle/>
        <a:p>
          <a:endParaRPr lang="en-US"/>
        </a:p>
      </dgm:t>
    </dgm:pt>
    <dgm:pt modelId="{6DC62399-4E2E-41B2-9D69-5730AC559F88}" type="pres">
      <dgm:prSet presAssocID="{25D4622D-ADBF-456B-8A07-DF1E8A24C007}" presName="sp" presStyleCnt="0"/>
      <dgm:spPr/>
      <dgm:t>
        <a:bodyPr/>
        <a:lstStyle/>
        <a:p>
          <a:endParaRPr lang="en-US"/>
        </a:p>
      </dgm:t>
    </dgm:pt>
    <dgm:pt modelId="{2018BBAB-EFEB-4F1B-A720-8C6371D5560E}" type="pres">
      <dgm:prSet presAssocID="{40AFB012-F825-40CC-95A6-E20F8B4A8D85}" presName="linNode" presStyleCnt="0"/>
      <dgm:spPr/>
    </dgm:pt>
    <dgm:pt modelId="{21C90ECE-E0F2-4AD9-AB3B-A400BA229E6A}" type="pres">
      <dgm:prSet presAssocID="{40AFB012-F825-40CC-95A6-E20F8B4A8D85}" presName="parentText" presStyleLbl="node1" presStyleIdx="5" presStyleCnt="6" custScaleX="277778" custLinFactNeighborX="-136" custLinFactNeighborY="-6649">
        <dgm:presLayoutVars>
          <dgm:chMax val="1"/>
          <dgm:bulletEnabled val="1"/>
        </dgm:presLayoutVars>
      </dgm:prSet>
      <dgm:spPr/>
      <dgm:t>
        <a:bodyPr/>
        <a:lstStyle/>
        <a:p>
          <a:endParaRPr lang="en-US"/>
        </a:p>
      </dgm:t>
    </dgm:pt>
  </dgm:ptLst>
  <dgm:cxnLst>
    <dgm:cxn modelId="{42BE75DC-8F11-4869-8783-4B2F7C557FC3}" type="presOf" srcId="{9A35E5B4-A390-408E-AC41-D265BF1949D7}" destId="{9EE63125-B628-4CE1-8321-CC2A53D04544}" srcOrd="0" destOrd="0" presId="urn:microsoft.com/office/officeart/2005/8/layout/vList5"/>
    <dgm:cxn modelId="{3929D4D6-0759-47A8-A7D8-FF2A8E7A2B78}" type="presOf" srcId="{F6843489-05ED-467E-88BA-4EDF19F80414}" destId="{F7874C30-82AA-4FA7-8F06-3FDBE19F337A}" srcOrd="0" destOrd="0" presId="urn:microsoft.com/office/officeart/2005/8/layout/vList5"/>
    <dgm:cxn modelId="{11D6E999-A65D-43C4-9446-794B3AED0251}" srcId="{2ED38248-9355-45C3-A0F8-6AE179108408}" destId="{9A35E5B4-A390-408E-AC41-D265BF1949D7}" srcOrd="1" destOrd="0" parTransId="{DBF792A7-F767-4558-AAA1-744EC7B4983E}" sibTransId="{40C4F170-3A99-46B4-88EC-D0330409C08D}"/>
    <dgm:cxn modelId="{A7B0B4C5-0E3C-443B-92D7-403DFC2DB2D8}" srcId="{2ED38248-9355-45C3-A0F8-6AE179108408}" destId="{5B9E7DF1-F910-47E6-B75C-F7EC66432C8C}" srcOrd="4" destOrd="0" parTransId="{CFF91898-6EEC-4DDD-8EA7-7A9BB7631DDA}" sibTransId="{25D4622D-ADBF-456B-8A07-DF1E8A24C007}"/>
    <dgm:cxn modelId="{427323A1-8685-4752-8B53-B27DF3C69A74}" srcId="{2ED38248-9355-45C3-A0F8-6AE179108408}" destId="{F6843489-05ED-467E-88BA-4EDF19F80414}" srcOrd="0" destOrd="0" parTransId="{7E50411C-1A18-4D53-B72C-9E9C3ECD9880}" sibTransId="{F653F218-F31C-4E61-9962-5A93BDD1E8DA}"/>
    <dgm:cxn modelId="{2610B5EF-AA84-4A70-B730-0EFB531CBDEB}" type="presOf" srcId="{2ED38248-9355-45C3-A0F8-6AE179108408}" destId="{1342B839-D464-4CD4-8E8B-CB20220E6BED}" srcOrd="0" destOrd="0" presId="urn:microsoft.com/office/officeart/2005/8/layout/vList5"/>
    <dgm:cxn modelId="{D8BAB3A6-2CD7-446A-8B96-8C5A99F611A8}" srcId="{2ED38248-9355-45C3-A0F8-6AE179108408}" destId="{40AFB012-F825-40CC-95A6-E20F8B4A8D85}" srcOrd="5" destOrd="0" parTransId="{A8275964-41D3-4824-A317-66129BF19D29}" sibTransId="{8C08BDB7-6FFD-4883-B3BF-9EAD834DB710}"/>
    <dgm:cxn modelId="{175858D1-1D75-4AA8-86CE-39FC741BACEE}" type="presOf" srcId="{40AFB012-F825-40CC-95A6-E20F8B4A8D85}" destId="{21C90ECE-E0F2-4AD9-AB3B-A400BA229E6A}" srcOrd="0" destOrd="0" presId="urn:microsoft.com/office/officeart/2005/8/layout/vList5"/>
    <dgm:cxn modelId="{54794EA1-AA30-423D-BC4B-BBA6F3B5F5C7}" type="presOf" srcId="{65B3D7B8-48FD-45E3-BA16-1B15CF6925BE}" destId="{07E7399F-2C25-438E-822F-937EAFB29AC8}" srcOrd="0" destOrd="0" presId="urn:microsoft.com/office/officeart/2005/8/layout/vList5"/>
    <dgm:cxn modelId="{5CCA1B90-A65A-4838-92E8-7CA6F3DA682B}" type="presOf" srcId="{10C79728-B2FD-4B55-99DD-51CEF27A7E5D}" destId="{65EBD86F-54E0-4F34-A761-F8285EE6616A}" srcOrd="0" destOrd="0" presId="urn:microsoft.com/office/officeart/2005/8/layout/vList5"/>
    <dgm:cxn modelId="{DAFF8E36-1664-4712-9068-D319307E2095}" srcId="{2ED38248-9355-45C3-A0F8-6AE179108408}" destId="{10C79728-B2FD-4B55-99DD-51CEF27A7E5D}" srcOrd="3" destOrd="0" parTransId="{2BFE0B1B-3D90-4B9D-9903-1A1B6E75318C}" sibTransId="{547F77DA-BF15-4555-93B8-067EA7894372}"/>
    <dgm:cxn modelId="{D31ECE00-1596-4074-A850-F538AEA59883}" srcId="{2ED38248-9355-45C3-A0F8-6AE179108408}" destId="{65B3D7B8-48FD-45E3-BA16-1B15CF6925BE}" srcOrd="2" destOrd="0" parTransId="{80FA4803-66D7-4406-B5AC-172F817B428C}" sibTransId="{E91E8419-54C0-4A6A-ADDC-788DE74299B5}"/>
    <dgm:cxn modelId="{8D12260D-F277-4B5E-A963-18569A005DF7}" type="presOf" srcId="{5B9E7DF1-F910-47E6-B75C-F7EC66432C8C}" destId="{37290A12-0099-4D06-BB7E-87CF7B9A7B07}" srcOrd="0" destOrd="0" presId="urn:microsoft.com/office/officeart/2005/8/layout/vList5"/>
    <dgm:cxn modelId="{4BC507E5-559E-407E-B061-0636EB693B9E}" type="presParOf" srcId="{1342B839-D464-4CD4-8E8B-CB20220E6BED}" destId="{F1337A2A-422E-41B5-92BF-F976688B2EF1}" srcOrd="0" destOrd="0" presId="urn:microsoft.com/office/officeart/2005/8/layout/vList5"/>
    <dgm:cxn modelId="{D74D05FE-2831-4650-BCD5-4FEB40B1EAE1}" type="presParOf" srcId="{F1337A2A-422E-41B5-92BF-F976688B2EF1}" destId="{F7874C30-82AA-4FA7-8F06-3FDBE19F337A}" srcOrd="0" destOrd="0" presId="urn:microsoft.com/office/officeart/2005/8/layout/vList5"/>
    <dgm:cxn modelId="{2D5C84FC-D588-4C20-B042-E3231AA1EB5C}" type="presParOf" srcId="{1342B839-D464-4CD4-8E8B-CB20220E6BED}" destId="{C7A4F8FB-2DDF-4B78-A3B8-456A3668B5D5}" srcOrd="1" destOrd="0" presId="urn:microsoft.com/office/officeart/2005/8/layout/vList5"/>
    <dgm:cxn modelId="{AC90A0AE-15C8-4996-AF13-7C852B2C2825}" type="presParOf" srcId="{1342B839-D464-4CD4-8E8B-CB20220E6BED}" destId="{D41390FC-A49B-4851-8DB7-050986B17C3D}" srcOrd="2" destOrd="0" presId="urn:microsoft.com/office/officeart/2005/8/layout/vList5"/>
    <dgm:cxn modelId="{5763ED44-4241-48DB-A077-34A0B341311D}" type="presParOf" srcId="{D41390FC-A49B-4851-8DB7-050986B17C3D}" destId="{9EE63125-B628-4CE1-8321-CC2A53D04544}" srcOrd="0" destOrd="0" presId="urn:microsoft.com/office/officeart/2005/8/layout/vList5"/>
    <dgm:cxn modelId="{F4A1D808-A4C4-48EF-A1D8-0785CFD9EFE6}" type="presParOf" srcId="{1342B839-D464-4CD4-8E8B-CB20220E6BED}" destId="{D27A5E94-1985-451A-B67E-B189A2DD5BEC}" srcOrd="3" destOrd="0" presId="urn:microsoft.com/office/officeart/2005/8/layout/vList5"/>
    <dgm:cxn modelId="{00B88BD3-ECB3-4001-92F2-3CE584FE914F}" type="presParOf" srcId="{1342B839-D464-4CD4-8E8B-CB20220E6BED}" destId="{A8388CEE-28F2-417F-8641-F391BAEBB9F3}" srcOrd="4" destOrd="0" presId="urn:microsoft.com/office/officeart/2005/8/layout/vList5"/>
    <dgm:cxn modelId="{3E25CD1A-9C8C-4F4A-8F4E-C6D825940CFA}" type="presParOf" srcId="{A8388CEE-28F2-417F-8641-F391BAEBB9F3}" destId="{07E7399F-2C25-438E-822F-937EAFB29AC8}" srcOrd="0" destOrd="0" presId="urn:microsoft.com/office/officeart/2005/8/layout/vList5"/>
    <dgm:cxn modelId="{5A4F468B-A451-47C8-9A58-68B6A5385826}" type="presParOf" srcId="{1342B839-D464-4CD4-8E8B-CB20220E6BED}" destId="{E2E60325-F3A7-4C86-AAD2-2E1464573B6F}" srcOrd="5" destOrd="0" presId="urn:microsoft.com/office/officeart/2005/8/layout/vList5"/>
    <dgm:cxn modelId="{1F0B5AB0-1380-4D09-AEFA-133880CFC4A5}" type="presParOf" srcId="{1342B839-D464-4CD4-8E8B-CB20220E6BED}" destId="{F41C3B5D-0E14-427D-8C1F-D342638E5310}" srcOrd="6" destOrd="0" presId="urn:microsoft.com/office/officeart/2005/8/layout/vList5"/>
    <dgm:cxn modelId="{CF95A868-FE28-4F4E-B5FB-E358FAB124F2}" type="presParOf" srcId="{F41C3B5D-0E14-427D-8C1F-D342638E5310}" destId="{65EBD86F-54E0-4F34-A761-F8285EE6616A}" srcOrd="0" destOrd="0" presId="urn:microsoft.com/office/officeart/2005/8/layout/vList5"/>
    <dgm:cxn modelId="{0346A99F-FAC0-4821-B907-2BA9AE78508C}" type="presParOf" srcId="{1342B839-D464-4CD4-8E8B-CB20220E6BED}" destId="{4327426B-F0C0-4996-B967-19C961CBA4B9}" srcOrd="7" destOrd="0" presId="urn:microsoft.com/office/officeart/2005/8/layout/vList5"/>
    <dgm:cxn modelId="{BFD79D85-70AD-40FD-B0D7-126EDC405875}" type="presParOf" srcId="{1342B839-D464-4CD4-8E8B-CB20220E6BED}" destId="{AC2C28A3-3FC2-4E59-9A73-3EF1C8F65F08}" srcOrd="8" destOrd="0" presId="urn:microsoft.com/office/officeart/2005/8/layout/vList5"/>
    <dgm:cxn modelId="{74F3A956-25E9-4E09-AFA4-12344563E9C2}" type="presParOf" srcId="{AC2C28A3-3FC2-4E59-9A73-3EF1C8F65F08}" destId="{37290A12-0099-4D06-BB7E-87CF7B9A7B07}" srcOrd="0" destOrd="0" presId="urn:microsoft.com/office/officeart/2005/8/layout/vList5"/>
    <dgm:cxn modelId="{0363877E-1035-4EF2-8C87-A2EE824FA70C}" type="presParOf" srcId="{1342B839-D464-4CD4-8E8B-CB20220E6BED}" destId="{6DC62399-4E2E-41B2-9D69-5730AC559F88}" srcOrd="9" destOrd="0" presId="urn:microsoft.com/office/officeart/2005/8/layout/vList5"/>
    <dgm:cxn modelId="{E34DB3D6-BE3C-4C42-857E-6FEE59EA0B27}" type="presParOf" srcId="{1342B839-D464-4CD4-8E8B-CB20220E6BED}" destId="{2018BBAB-EFEB-4F1B-A720-8C6371D5560E}" srcOrd="10" destOrd="0" presId="urn:microsoft.com/office/officeart/2005/8/layout/vList5"/>
    <dgm:cxn modelId="{71BF9860-B845-4A40-A956-8C9053FC6C60}" type="presParOf" srcId="{2018BBAB-EFEB-4F1B-A720-8C6371D5560E}" destId="{21C90ECE-E0F2-4AD9-AB3B-A400BA229E6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76130F-D98E-4801-A9A8-96EE35D010F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D0A546C1-38E4-483B-BA6B-140F0BD0A858}">
      <dgm:prSet phldrT="[Text]" custT="1"/>
      <dgm:spPr/>
      <dgm:t>
        <a:bodyPr/>
        <a:lstStyle/>
        <a:p>
          <a:endParaRPr lang="en-US" sz="1100" dirty="0"/>
        </a:p>
      </dgm:t>
    </dgm:pt>
    <dgm:pt modelId="{F4FB9B37-C6D1-4A2E-A242-D6F51E453A35}" type="parTrans" cxnId="{DD3550BA-10C6-44AA-8785-B29EC40E538C}">
      <dgm:prSet/>
      <dgm:spPr/>
      <dgm:t>
        <a:bodyPr/>
        <a:lstStyle/>
        <a:p>
          <a:endParaRPr lang="en-US"/>
        </a:p>
      </dgm:t>
    </dgm:pt>
    <dgm:pt modelId="{26A02DD1-E965-4BF4-A4A5-2CA67386836B}" type="sibTrans" cxnId="{DD3550BA-10C6-44AA-8785-B29EC40E538C}">
      <dgm:prSet/>
      <dgm:spPr/>
      <dgm:t>
        <a:bodyPr/>
        <a:lstStyle/>
        <a:p>
          <a:endParaRPr lang="en-US"/>
        </a:p>
      </dgm:t>
    </dgm:pt>
    <dgm:pt modelId="{CB6511BD-0F69-47BD-92D6-D22210F26575}">
      <dgm:prSet phldrT="[Text]"/>
      <dgm:spPr/>
      <dgm:t>
        <a:bodyPr/>
        <a:lstStyle/>
        <a:p>
          <a:r>
            <a:rPr lang="en-US" dirty="0" smtClean="0">
              <a:solidFill>
                <a:schemeClr val="tx1">
                  <a:lumMod val="75000"/>
                  <a:lumOff val="25000"/>
                </a:schemeClr>
              </a:solidFill>
            </a:rPr>
            <a:t>Policy</a:t>
          </a:r>
          <a:r>
            <a:rPr lang="en-US" baseline="0" dirty="0" smtClean="0">
              <a:solidFill>
                <a:schemeClr val="tx1">
                  <a:lumMod val="75000"/>
                  <a:lumOff val="25000"/>
                </a:schemeClr>
              </a:solidFill>
            </a:rPr>
            <a:t> Approved By Board Of Governors</a:t>
          </a:r>
          <a:endParaRPr lang="en-US" dirty="0">
            <a:solidFill>
              <a:schemeClr val="tx1">
                <a:lumMod val="75000"/>
                <a:lumOff val="25000"/>
              </a:schemeClr>
            </a:solidFill>
          </a:endParaRPr>
        </a:p>
      </dgm:t>
    </dgm:pt>
    <dgm:pt modelId="{5B07F6C8-9FA5-47C8-810B-7F553B3B16B8}" type="parTrans" cxnId="{27E14D2D-2837-4CC4-B9E0-6A9590905614}">
      <dgm:prSet/>
      <dgm:spPr/>
      <dgm:t>
        <a:bodyPr/>
        <a:lstStyle/>
        <a:p>
          <a:endParaRPr lang="en-US"/>
        </a:p>
      </dgm:t>
    </dgm:pt>
    <dgm:pt modelId="{5944388F-74B1-4795-B290-93301030579B}" type="sibTrans" cxnId="{27E14D2D-2837-4CC4-B9E0-6A9590905614}">
      <dgm:prSet/>
      <dgm:spPr/>
      <dgm:t>
        <a:bodyPr/>
        <a:lstStyle/>
        <a:p>
          <a:endParaRPr lang="en-US"/>
        </a:p>
      </dgm:t>
    </dgm:pt>
    <dgm:pt modelId="{8CDE85FF-19A9-4C0A-96C9-7D87D8136520}">
      <dgm:prSet phldrT="[Text]" custT="1"/>
      <dgm:spPr/>
      <dgm:t>
        <a:bodyPr/>
        <a:lstStyle/>
        <a:p>
          <a:endParaRPr lang="en-US" sz="1100" dirty="0" smtClean="0"/>
        </a:p>
      </dgm:t>
    </dgm:pt>
    <dgm:pt modelId="{17D2F8DF-F09E-429A-B6E2-675853F9B6E7}" type="parTrans" cxnId="{95A17723-D795-47C8-87AF-1E923089E76C}">
      <dgm:prSet/>
      <dgm:spPr/>
      <dgm:t>
        <a:bodyPr/>
        <a:lstStyle/>
        <a:p>
          <a:endParaRPr lang="en-US"/>
        </a:p>
      </dgm:t>
    </dgm:pt>
    <dgm:pt modelId="{E3D77C08-71C5-4F1A-B275-DAA058FBF488}" type="sibTrans" cxnId="{95A17723-D795-47C8-87AF-1E923089E76C}">
      <dgm:prSet/>
      <dgm:spPr/>
      <dgm:t>
        <a:bodyPr/>
        <a:lstStyle/>
        <a:p>
          <a:endParaRPr lang="en-US"/>
        </a:p>
      </dgm:t>
    </dgm:pt>
    <dgm:pt modelId="{BDF1972B-D3FE-43A3-9BAA-30684D0625CF}">
      <dgm:prSet phldrT="[Text]"/>
      <dgm:spPr/>
      <dgm:t>
        <a:bodyPr/>
        <a:lstStyle/>
        <a:p>
          <a:r>
            <a:rPr lang="en-US" dirty="0" smtClean="0">
              <a:solidFill>
                <a:schemeClr val="tx1">
                  <a:lumMod val="75000"/>
                  <a:lumOff val="25000"/>
                </a:schemeClr>
              </a:solidFill>
            </a:rPr>
            <a:t>Key Commitments and Next Steps</a:t>
          </a:r>
          <a:endParaRPr lang="en-US" dirty="0">
            <a:solidFill>
              <a:schemeClr val="tx1">
                <a:lumMod val="75000"/>
                <a:lumOff val="25000"/>
              </a:schemeClr>
            </a:solidFill>
          </a:endParaRPr>
        </a:p>
      </dgm:t>
    </dgm:pt>
    <dgm:pt modelId="{66EAC4C2-08D4-48A7-8C7C-C0D694D08C4E}" type="parTrans" cxnId="{4D9BB2C6-1F22-463E-8D2C-419F501FFF61}">
      <dgm:prSet/>
      <dgm:spPr/>
      <dgm:t>
        <a:bodyPr/>
        <a:lstStyle/>
        <a:p>
          <a:endParaRPr lang="en-US"/>
        </a:p>
      </dgm:t>
    </dgm:pt>
    <dgm:pt modelId="{FF597D20-55F7-4B4F-9CEB-812C9DA56863}" type="sibTrans" cxnId="{4D9BB2C6-1F22-463E-8D2C-419F501FFF61}">
      <dgm:prSet/>
      <dgm:spPr/>
      <dgm:t>
        <a:bodyPr/>
        <a:lstStyle/>
        <a:p>
          <a:endParaRPr lang="en-US"/>
        </a:p>
      </dgm:t>
    </dgm:pt>
    <dgm:pt modelId="{4BC32C10-5AAB-4E65-8B35-496DED6FC841}">
      <dgm:prSet phldrT="[Text]" custT="1"/>
      <dgm:spPr/>
      <dgm:t>
        <a:bodyPr/>
        <a:lstStyle/>
        <a:p>
          <a:endParaRPr lang="en-US" sz="1100" dirty="0" smtClean="0"/>
        </a:p>
      </dgm:t>
    </dgm:pt>
    <dgm:pt modelId="{F419CD5E-9AEE-4FB4-A970-18842177EAB2}" type="parTrans" cxnId="{B83D495D-023E-49CB-B069-4AFD38600A38}">
      <dgm:prSet/>
      <dgm:spPr/>
      <dgm:t>
        <a:bodyPr/>
        <a:lstStyle/>
        <a:p>
          <a:endParaRPr lang="en-US"/>
        </a:p>
      </dgm:t>
    </dgm:pt>
    <dgm:pt modelId="{C35CBC91-6BEF-400C-88E7-885A133F42B2}" type="sibTrans" cxnId="{B83D495D-023E-49CB-B069-4AFD38600A38}">
      <dgm:prSet/>
      <dgm:spPr/>
      <dgm:t>
        <a:bodyPr/>
        <a:lstStyle/>
        <a:p>
          <a:endParaRPr lang="en-US"/>
        </a:p>
      </dgm:t>
    </dgm:pt>
    <dgm:pt modelId="{FDF98034-FC65-4FFD-B63D-389ACF95D6E6}">
      <dgm:prSet phldrT="[Text]"/>
      <dgm:spPr/>
      <dgm:t>
        <a:bodyPr/>
        <a:lstStyle/>
        <a:p>
          <a:r>
            <a:rPr lang="en-US" dirty="0" smtClean="0">
              <a:solidFill>
                <a:schemeClr val="tx1">
                  <a:lumMod val="75000"/>
                  <a:lumOff val="25000"/>
                </a:schemeClr>
              </a:solidFill>
            </a:rPr>
            <a:t>Follow-up with Consultation Participants</a:t>
          </a:r>
          <a:endParaRPr lang="en-US" dirty="0">
            <a:solidFill>
              <a:schemeClr val="tx1">
                <a:lumMod val="75000"/>
                <a:lumOff val="25000"/>
              </a:schemeClr>
            </a:solidFill>
          </a:endParaRPr>
        </a:p>
      </dgm:t>
    </dgm:pt>
    <dgm:pt modelId="{096A905B-2EB3-4D50-A137-EDE04AC2E3FE}" type="parTrans" cxnId="{0CFC44FC-C891-450E-9FE2-0A475885FE44}">
      <dgm:prSet/>
      <dgm:spPr/>
      <dgm:t>
        <a:bodyPr/>
        <a:lstStyle/>
        <a:p>
          <a:endParaRPr lang="en-US"/>
        </a:p>
      </dgm:t>
    </dgm:pt>
    <dgm:pt modelId="{750E3A37-2C99-47B0-9EC4-223C818DB607}" type="sibTrans" cxnId="{0CFC44FC-C891-450E-9FE2-0A475885FE44}">
      <dgm:prSet/>
      <dgm:spPr/>
      <dgm:t>
        <a:bodyPr/>
        <a:lstStyle/>
        <a:p>
          <a:endParaRPr lang="en-US"/>
        </a:p>
      </dgm:t>
    </dgm:pt>
    <dgm:pt modelId="{4F2A36FD-554C-43C3-9206-768648A124BD}">
      <dgm:prSet custT="1"/>
      <dgm:spPr/>
      <dgm:t>
        <a:bodyPr/>
        <a:lstStyle/>
        <a:p>
          <a:endParaRPr lang="en-US" sz="1100" dirty="0">
            <a:solidFill>
              <a:schemeClr val="bg1"/>
            </a:solidFill>
          </a:endParaRPr>
        </a:p>
      </dgm:t>
    </dgm:pt>
    <dgm:pt modelId="{23CF16ED-2BAE-4E74-9D83-027F0E195A84}" type="parTrans" cxnId="{4B1009FF-7125-4DDA-A652-CABF3D056E8C}">
      <dgm:prSet/>
      <dgm:spPr/>
      <dgm:t>
        <a:bodyPr/>
        <a:lstStyle/>
        <a:p>
          <a:endParaRPr lang="en-US"/>
        </a:p>
      </dgm:t>
    </dgm:pt>
    <dgm:pt modelId="{022912F4-9213-4279-B3CD-33A65128FD11}" type="sibTrans" cxnId="{4B1009FF-7125-4DDA-A652-CABF3D056E8C}">
      <dgm:prSet/>
      <dgm:spPr/>
      <dgm:t>
        <a:bodyPr/>
        <a:lstStyle/>
        <a:p>
          <a:endParaRPr lang="en-US"/>
        </a:p>
      </dgm:t>
    </dgm:pt>
    <dgm:pt modelId="{1E5D987D-38EB-4FF0-926F-6DD31500900A}">
      <dgm:prSet custT="1"/>
      <dgm:spPr/>
      <dgm:t>
        <a:bodyPr/>
        <a:lstStyle/>
        <a:p>
          <a:endParaRPr lang="en-US" sz="1100" dirty="0"/>
        </a:p>
      </dgm:t>
    </dgm:pt>
    <dgm:pt modelId="{73A9E67B-0BE9-4FB9-8F4E-EC9F12863BE9}" type="sibTrans" cxnId="{BC91A24F-F345-4095-8E36-18B81A70C92B}">
      <dgm:prSet/>
      <dgm:spPr/>
      <dgm:t>
        <a:bodyPr/>
        <a:lstStyle/>
        <a:p>
          <a:endParaRPr lang="en-US"/>
        </a:p>
      </dgm:t>
    </dgm:pt>
    <dgm:pt modelId="{34436D5E-2D39-4E75-96B8-942DC7DE9D5C}" type="parTrans" cxnId="{BC91A24F-F345-4095-8E36-18B81A70C92B}">
      <dgm:prSet/>
      <dgm:spPr/>
      <dgm:t>
        <a:bodyPr/>
        <a:lstStyle/>
        <a:p>
          <a:endParaRPr lang="en-US"/>
        </a:p>
      </dgm:t>
    </dgm:pt>
    <dgm:pt modelId="{A7B16C2A-920E-4FA3-ADE4-BC3877452D33}">
      <dgm:prSet/>
      <dgm:spPr/>
      <dgm:t>
        <a:bodyPr/>
        <a:lstStyle/>
        <a:p>
          <a:r>
            <a:rPr lang="en-US" dirty="0" smtClean="0">
              <a:solidFill>
                <a:schemeClr val="accent6">
                  <a:lumMod val="75000"/>
                </a:schemeClr>
              </a:solidFill>
            </a:rPr>
            <a:t>Stand-Alone Sexual Violence Office</a:t>
          </a:r>
          <a:endParaRPr lang="en-US" dirty="0">
            <a:solidFill>
              <a:schemeClr val="accent6">
                <a:lumMod val="75000"/>
              </a:schemeClr>
            </a:solidFill>
          </a:endParaRPr>
        </a:p>
      </dgm:t>
    </dgm:pt>
    <dgm:pt modelId="{CAF86DFD-E770-484B-8E55-1ABF94F5DF13}" type="parTrans" cxnId="{B6919E24-7AD7-492F-8D85-5387EDC1349B}">
      <dgm:prSet/>
      <dgm:spPr/>
      <dgm:t>
        <a:bodyPr/>
        <a:lstStyle/>
        <a:p>
          <a:endParaRPr lang="en-US"/>
        </a:p>
      </dgm:t>
    </dgm:pt>
    <dgm:pt modelId="{C902206C-76C5-43A9-A1B6-B2AC26B62145}" type="sibTrans" cxnId="{B6919E24-7AD7-492F-8D85-5387EDC1349B}">
      <dgm:prSet/>
      <dgm:spPr/>
      <dgm:t>
        <a:bodyPr/>
        <a:lstStyle/>
        <a:p>
          <a:endParaRPr lang="en-US"/>
        </a:p>
      </dgm:t>
    </dgm:pt>
    <dgm:pt modelId="{3889591B-AD92-417C-9DD5-8783F606770C}">
      <dgm:prSet/>
      <dgm:spPr/>
      <dgm:t>
        <a:bodyPr/>
        <a:lstStyle/>
        <a:p>
          <a:r>
            <a:rPr lang="en-US" dirty="0" smtClean="0">
              <a:solidFill>
                <a:schemeClr val="accent6">
                  <a:lumMod val="75000"/>
                </a:schemeClr>
              </a:solidFill>
            </a:rPr>
            <a:t>Roll-out of Training</a:t>
          </a:r>
          <a:r>
            <a:rPr lang="en-US" baseline="0" dirty="0" smtClean="0">
              <a:solidFill>
                <a:schemeClr val="accent6">
                  <a:lumMod val="75000"/>
                </a:schemeClr>
              </a:solidFill>
            </a:rPr>
            <a:t> to Community</a:t>
          </a:r>
          <a:endParaRPr lang="en-US" dirty="0">
            <a:solidFill>
              <a:schemeClr val="accent6">
                <a:lumMod val="75000"/>
              </a:schemeClr>
            </a:solidFill>
          </a:endParaRPr>
        </a:p>
      </dgm:t>
    </dgm:pt>
    <dgm:pt modelId="{48EAEA6B-9542-4220-A6E9-0E70B483818E}" type="sibTrans" cxnId="{BDB4069A-70EB-4C94-9BEA-8456F7F57A5E}">
      <dgm:prSet/>
      <dgm:spPr/>
      <dgm:t>
        <a:bodyPr/>
        <a:lstStyle/>
        <a:p>
          <a:endParaRPr lang="en-US"/>
        </a:p>
      </dgm:t>
    </dgm:pt>
    <dgm:pt modelId="{8F6F1C6D-7446-407D-A626-CFFB607D8D05}" type="parTrans" cxnId="{BDB4069A-70EB-4C94-9BEA-8456F7F57A5E}">
      <dgm:prSet/>
      <dgm:spPr/>
      <dgm:t>
        <a:bodyPr/>
        <a:lstStyle/>
        <a:p>
          <a:endParaRPr lang="en-US"/>
        </a:p>
      </dgm:t>
    </dgm:pt>
    <dgm:pt modelId="{0B72AFDD-A3B4-4450-8CE6-4A3C162E01D0}" type="pres">
      <dgm:prSet presAssocID="{9A76130F-D98E-4801-A9A8-96EE35D010FF}" presName="linearFlow" presStyleCnt="0">
        <dgm:presLayoutVars>
          <dgm:dir/>
          <dgm:animLvl val="lvl"/>
          <dgm:resizeHandles val="exact"/>
        </dgm:presLayoutVars>
      </dgm:prSet>
      <dgm:spPr/>
      <dgm:t>
        <a:bodyPr/>
        <a:lstStyle/>
        <a:p>
          <a:endParaRPr lang="en-US"/>
        </a:p>
      </dgm:t>
    </dgm:pt>
    <dgm:pt modelId="{EC7016B9-3E2B-4B8B-A136-1D478B2AF167}" type="pres">
      <dgm:prSet presAssocID="{D0A546C1-38E4-483B-BA6B-140F0BD0A858}" presName="composite" presStyleCnt="0"/>
      <dgm:spPr/>
    </dgm:pt>
    <dgm:pt modelId="{6200089B-B373-47DA-A67B-81786C1F3FE7}" type="pres">
      <dgm:prSet presAssocID="{D0A546C1-38E4-483B-BA6B-140F0BD0A858}" presName="parentText" presStyleLbl="alignNode1" presStyleIdx="0" presStyleCnt="5">
        <dgm:presLayoutVars>
          <dgm:chMax val="1"/>
          <dgm:bulletEnabled val="1"/>
        </dgm:presLayoutVars>
      </dgm:prSet>
      <dgm:spPr/>
      <dgm:t>
        <a:bodyPr/>
        <a:lstStyle/>
        <a:p>
          <a:endParaRPr lang="en-US"/>
        </a:p>
      </dgm:t>
    </dgm:pt>
    <dgm:pt modelId="{0B63EC72-A796-4042-B657-6D89D860DCD8}" type="pres">
      <dgm:prSet presAssocID="{D0A546C1-38E4-483B-BA6B-140F0BD0A858}" presName="descendantText" presStyleLbl="alignAcc1" presStyleIdx="0" presStyleCnt="5">
        <dgm:presLayoutVars>
          <dgm:bulletEnabled val="1"/>
        </dgm:presLayoutVars>
      </dgm:prSet>
      <dgm:spPr/>
      <dgm:t>
        <a:bodyPr/>
        <a:lstStyle/>
        <a:p>
          <a:endParaRPr lang="en-US"/>
        </a:p>
      </dgm:t>
    </dgm:pt>
    <dgm:pt modelId="{073AA592-FD36-4689-B6FF-A18523395847}" type="pres">
      <dgm:prSet presAssocID="{26A02DD1-E965-4BF4-A4A5-2CA67386836B}" presName="sp" presStyleCnt="0"/>
      <dgm:spPr/>
    </dgm:pt>
    <dgm:pt modelId="{7D9436F0-E1E7-4314-935F-40C9A2DD9195}" type="pres">
      <dgm:prSet presAssocID="{8CDE85FF-19A9-4C0A-96C9-7D87D8136520}" presName="composite" presStyleCnt="0"/>
      <dgm:spPr/>
    </dgm:pt>
    <dgm:pt modelId="{22AF814D-E8FE-49A5-869A-259B3DA2E31F}" type="pres">
      <dgm:prSet presAssocID="{8CDE85FF-19A9-4C0A-96C9-7D87D8136520}" presName="parentText" presStyleLbl="alignNode1" presStyleIdx="1" presStyleCnt="5">
        <dgm:presLayoutVars>
          <dgm:chMax val="1"/>
          <dgm:bulletEnabled val="1"/>
        </dgm:presLayoutVars>
      </dgm:prSet>
      <dgm:spPr/>
      <dgm:t>
        <a:bodyPr/>
        <a:lstStyle/>
        <a:p>
          <a:endParaRPr lang="en-US"/>
        </a:p>
      </dgm:t>
    </dgm:pt>
    <dgm:pt modelId="{C5774192-4A82-4986-AF7F-DE4FC1E6883C}" type="pres">
      <dgm:prSet presAssocID="{8CDE85FF-19A9-4C0A-96C9-7D87D8136520}" presName="descendantText" presStyleLbl="alignAcc1" presStyleIdx="1" presStyleCnt="5">
        <dgm:presLayoutVars>
          <dgm:bulletEnabled val="1"/>
        </dgm:presLayoutVars>
      </dgm:prSet>
      <dgm:spPr/>
      <dgm:t>
        <a:bodyPr/>
        <a:lstStyle/>
        <a:p>
          <a:endParaRPr lang="en-US"/>
        </a:p>
      </dgm:t>
    </dgm:pt>
    <dgm:pt modelId="{E9B642F8-AA55-48E2-9DB0-3F4B10A4D54E}" type="pres">
      <dgm:prSet presAssocID="{E3D77C08-71C5-4F1A-B275-DAA058FBF488}" presName="sp" presStyleCnt="0"/>
      <dgm:spPr/>
    </dgm:pt>
    <dgm:pt modelId="{00E8E6E9-1A77-4ECE-8138-B50E41414F03}" type="pres">
      <dgm:prSet presAssocID="{4BC32C10-5AAB-4E65-8B35-496DED6FC841}" presName="composite" presStyleCnt="0"/>
      <dgm:spPr/>
    </dgm:pt>
    <dgm:pt modelId="{9E635D7F-DDD6-429B-8E92-11EA4052C4E6}" type="pres">
      <dgm:prSet presAssocID="{4BC32C10-5AAB-4E65-8B35-496DED6FC841}" presName="parentText" presStyleLbl="alignNode1" presStyleIdx="2" presStyleCnt="5">
        <dgm:presLayoutVars>
          <dgm:chMax val="1"/>
          <dgm:bulletEnabled val="1"/>
        </dgm:presLayoutVars>
      </dgm:prSet>
      <dgm:spPr/>
      <dgm:t>
        <a:bodyPr/>
        <a:lstStyle/>
        <a:p>
          <a:endParaRPr lang="en-US"/>
        </a:p>
      </dgm:t>
    </dgm:pt>
    <dgm:pt modelId="{5179F2E7-8D6F-4F31-9D60-884C3C75E2DF}" type="pres">
      <dgm:prSet presAssocID="{4BC32C10-5AAB-4E65-8B35-496DED6FC841}" presName="descendantText" presStyleLbl="alignAcc1" presStyleIdx="2" presStyleCnt="5">
        <dgm:presLayoutVars>
          <dgm:bulletEnabled val="1"/>
        </dgm:presLayoutVars>
      </dgm:prSet>
      <dgm:spPr/>
      <dgm:t>
        <a:bodyPr/>
        <a:lstStyle/>
        <a:p>
          <a:endParaRPr lang="en-US"/>
        </a:p>
      </dgm:t>
    </dgm:pt>
    <dgm:pt modelId="{72D93F3C-61C0-4122-889A-2CD126A0C061}" type="pres">
      <dgm:prSet presAssocID="{C35CBC91-6BEF-400C-88E7-885A133F42B2}" presName="sp" presStyleCnt="0"/>
      <dgm:spPr/>
    </dgm:pt>
    <dgm:pt modelId="{EC6D31F0-B967-4AA7-B58C-227FB3E52F50}" type="pres">
      <dgm:prSet presAssocID="{1E5D987D-38EB-4FF0-926F-6DD31500900A}" presName="composite" presStyleCnt="0"/>
      <dgm:spPr/>
    </dgm:pt>
    <dgm:pt modelId="{A9879D23-9D39-486A-91D0-894F6A746119}" type="pres">
      <dgm:prSet presAssocID="{1E5D987D-38EB-4FF0-926F-6DD31500900A}" presName="parentText" presStyleLbl="alignNode1" presStyleIdx="3" presStyleCnt="5">
        <dgm:presLayoutVars>
          <dgm:chMax val="1"/>
          <dgm:bulletEnabled val="1"/>
        </dgm:presLayoutVars>
      </dgm:prSet>
      <dgm:spPr/>
      <dgm:t>
        <a:bodyPr/>
        <a:lstStyle/>
        <a:p>
          <a:endParaRPr lang="en-US"/>
        </a:p>
      </dgm:t>
    </dgm:pt>
    <dgm:pt modelId="{1BD8ABC9-6AFA-43C7-825F-668331C663A6}" type="pres">
      <dgm:prSet presAssocID="{1E5D987D-38EB-4FF0-926F-6DD31500900A}" presName="descendantText" presStyleLbl="alignAcc1" presStyleIdx="3" presStyleCnt="5">
        <dgm:presLayoutVars>
          <dgm:bulletEnabled val="1"/>
        </dgm:presLayoutVars>
      </dgm:prSet>
      <dgm:spPr/>
      <dgm:t>
        <a:bodyPr/>
        <a:lstStyle/>
        <a:p>
          <a:endParaRPr lang="en-US"/>
        </a:p>
      </dgm:t>
    </dgm:pt>
    <dgm:pt modelId="{70796154-7A7A-4A37-A3B4-F934FC4D1D62}" type="pres">
      <dgm:prSet presAssocID="{73A9E67B-0BE9-4FB9-8F4E-EC9F12863BE9}" presName="sp" presStyleCnt="0"/>
      <dgm:spPr/>
    </dgm:pt>
    <dgm:pt modelId="{DC8C0564-BD1D-4843-99E5-15EB272C5E94}" type="pres">
      <dgm:prSet presAssocID="{4F2A36FD-554C-43C3-9206-768648A124BD}" presName="composite" presStyleCnt="0"/>
      <dgm:spPr/>
    </dgm:pt>
    <dgm:pt modelId="{0BBC6037-603F-4EBD-8A4F-D99AF1D02C40}" type="pres">
      <dgm:prSet presAssocID="{4F2A36FD-554C-43C3-9206-768648A124BD}" presName="parentText" presStyleLbl="alignNode1" presStyleIdx="4" presStyleCnt="5">
        <dgm:presLayoutVars>
          <dgm:chMax val="1"/>
          <dgm:bulletEnabled val="1"/>
        </dgm:presLayoutVars>
      </dgm:prSet>
      <dgm:spPr/>
      <dgm:t>
        <a:bodyPr/>
        <a:lstStyle/>
        <a:p>
          <a:endParaRPr lang="en-US"/>
        </a:p>
      </dgm:t>
    </dgm:pt>
    <dgm:pt modelId="{97B5CD22-15FF-4616-934A-8F7C7874740E}" type="pres">
      <dgm:prSet presAssocID="{4F2A36FD-554C-43C3-9206-768648A124BD}" presName="descendantText" presStyleLbl="alignAcc1" presStyleIdx="4" presStyleCnt="5">
        <dgm:presLayoutVars>
          <dgm:bulletEnabled val="1"/>
        </dgm:presLayoutVars>
      </dgm:prSet>
      <dgm:spPr/>
      <dgm:t>
        <a:bodyPr/>
        <a:lstStyle/>
        <a:p>
          <a:endParaRPr lang="en-US"/>
        </a:p>
      </dgm:t>
    </dgm:pt>
  </dgm:ptLst>
  <dgm:cxnLst>
    <dgm:cxn modelId="{4B1009FF-7125-4DDA-A652-CABF3D056E8C}" srcId="{9A76130F-D98E-4801-A9A8-96EE35D010FF}" destId="{4F2A36FD-554C-43C3-9206-768648A124BD}" srcOrd="4" destOrd="0" parTransId="{23CF16ED-2BAE-4E74-9D83-027F0E195A84}" sibTransId="{022912F4-9213-4279-B3CD-33A65128FD11}"/>
    <dgm:cxn modelId="{B6919E24-7AD7-492F-8D85-5387EDC1349B}" srcId="{4F2A36FD-554C-43C3-9206-768648A124BD}" destId="{A7B16C2A-920E-4FA3-ADE4-BC3877452D33}" srcOrd="0" destOrd="0" parTransId="{CAF86DFD-E770-484B-8E55-1ABF94F5DF13}" sibTransId="{C902206C-76C5-43A9-A1B6-B2AC26B62145}"/>
    <dgm:cxn modelId="{27E14D2D-2837-4CC4-B9E0-6A9590905614}" srcId="{D0A546C1-38E4-483B-BA6B-140F0BD0A858}" destId="{CB6511BD-0F69-47BD-92D6-D22210F26575}" srcOrd="0" destOrd="0" parTransId="{5B07F6C8-9FA5-47C8-810B-7F553B3B16B8}" sibTransId="{5944388F-74B1-4795-B290-93301030579B}"/>
    <dgm:cxn modelId="{B83D495D-023E-49CB-B069-4AFD38600A38}" srcId="{9A76130F-D98E-4801-A9A8-96EE35D010FF}" destId="{4BC32C10-5AAB-4E65-8B35-496DED6FC841}" srcOrd="2" destOrd="0" parTransId="{F419CD5E-9AEE-4FB4-A970-18842177EAB2}" sibTransId="{C35CBC91-6BEF-400C-88E7-885A133F42B2}"/>
    <dgm:cxn modelId="{2E27F619-4270-4CF2-AE23-19AC10D909E1}" type="presOf" srcId="{A7B16C2A-920E-4FA3-ADE4-BC3877452D33}" destId="{97B5CD22-15FF-4616-934A-8F7C7874740E}" srcOrd="0" destOrd="0" presId="urn:microsoft.com/office/officeart/2005/8/layout/chevron2"/>
    <dgm:cxn modelId="{1644C55E-93D6-4665-A80D-15D96EF949FE}" type="presOf" srcId="{4BC32C10-5AAB-4E65-8B35-496DED6FC841}" destId="{9E635D7F-DDD6-429B-8E92-11EA4052C4E6}" srcOrd="0" destOrd="0" presId="urn:microsoft.com/office/officeart/2005/8/layout/chevron2"/>
    <dgm:cxn modelId="{656576B2-AC81-406C-BAB7-D8A6D9D0B30F}" type="presOf" srcId="{FDF98034-FC65-4FFD-B63D-389ACF95D6E6}" destId="{5179F2E7-8D6F-4F31-9D60-884C3C75E2DF}" srcOrd="0" destOrd="0" presId="urn:microsoft.com/office/officeart/2005/8/layout/chevron2"/>
    <dgm:cxn modelId="{7D83EFC0-B2E8-45CF-B819-F15F4A8DF856}" type="presOf" srcId="{BDF1972B-D3FE-43A3-9BAA-30684D0625CF}" destId="{C5774192-4A82-4986-AF7F-DE4FC1E6883C}" srcOrd="0" destOrd="0" presId="urn:microsoft.com/office/officeart/2005/8/layout/chevron2"/>
    <dgm:cxn modelId="{AE9ED5D1-3211-46B8-8992-D61E99700F84}" type="presOf" srcId="{3889591B-AD92-417C-9DD5-8783F606770C}" destId="{1BD8ABC9-6AFA-43C7-825F-668331C663A6}" srcOrd="0" destOrd="0" presId="urn:microsoft.com/office/officeart/2005/8/layout/chevron2"/>
    <dgm:cxn modelId="{DD3550BA-10C6-44AA-8785-B29EC40E538C}" srcId="{9A76130F-D98E-4801-A9A8-96EE35D010FF}" destId="{D0A546C1-38E4-483B-BA6B-140F0BD0A858}" srcOrd="0" destOrd="0" parTransId="{F4FB9B37-C6D1-4A2E-A242-D6F51E453A35}" sibTransId="{26A02DD1-E965-4BF4-A4A5-2CA67386836B}"/>
    <dgm:cxn modelId="{4D9BB2C6-1F22-463E-8D2C-419F501FFF61}" srcId="{8CDE85FF-19A9-4C0A-96C9-7D87D8136520}" destId="{BDF1972B-D3FE-43A3-9BAA-30684D0625CF}" srcOrd="0" destOrd="0" parTransId="{66EAC4C2-08D4-48A7-8C7C-C0D694D08C4E}" sibTransId="{FF597D20-55F7-4B4F-9CEB-812C9DA56863}"/>
    <dgm:cxn modelId="{A7634C4F-2C9D-49D5-87CF-400752AA1725}" type="presOf" srcId="{8CDE85FF-19A9-4C0A-96C9-7D87D8136520}" destId="{22AF814D-E8FE-49A5-869A-259B3DA2E31F}" srcOrd="0" destOrd="0" presId="urn:microsoft.com/office/officeart/2005/8/layout/chevron2"/>
    <dgm:cxn modelId="{95A17723-D795-47C8-87AF-1E923089E76C}" srcId="{9A76130F-D98E-4801-A9A8-96EE35D010FF}" destId="{8CDE85FF-19A9-4C0A-96C9-7D87D8136520}" srcOrd="1" destOrd="0" parTransId="{17D2F8DF-F09E-429A-B6E2-675853F9B6E7}" sibTransId="{E3D77C08-71C5-4F1A-B275-DAA058FBF488}"/>
    <dgm:cxn modelId="{ECFEBF49-1AB3-4F5D-BEB2-9757F9130556}" type="presOf" srcId="{D0A546C1-38E4-483B-BA6B-140F0BD0A858}" destId="{6200089B-B373-47DA-A67B-81786C1F3FE7}" srcOrd="0" destOrd="0" presId="urn:microsoft.com/office/officeart/2005/8/layout/chevron2"/>
    <dgm:cxn modelId="{3D914FDD-4281-4FED-8377-AE41938D056C}" type="presOf" srcId="{1E5D987D-38EB-4FF0-926F-6DD31500900A}" destId="{A9879D23-9D39-486A-91D0-894F6A746119}" srcOrd="0" destOrd="0" presId="urn:microsoft.com/office/officeart/2005/8/layout/chevron2"/>
    <dgm:cxn modelId="{1084173C-6C71-4A7C-85CB-0E1D03CF30D8}" type="presOf" srcId="{CB6511BD-0F69-47BD-92D6-D22210F26575}" destId="{0B63EC72-A796-4042-B657-6D89D860DCD8}" srcOrd="0" destOrd="0" presId="urn:microsoft.com/office/officeart/2005/8/layout/chevron2"/>
    <dgm:cxn modelId="{8138F801-9494-4E16-843D-88BD2C46FBB2}" type="presOf" srcId="{9A76130F-D98E-4801-A9A8-96EE35D010FF}" destId="{0B72AFDD-A3B4-4450-8CE6-4A3C162E01D0}" srcOrd="0" destOrd="0" presId="urn:microsoft.com/office/officeart/2005/8/layout/chevron2"/>
    <dgm:cxn modelId="{BC91A24F-F345-4095-8E36-18B81A70C92B}" srcId="{9A76130F-D98E-4801-A9A8-96EE35D010FF}" destId="{1E5D987D-38EB-4FF0-926F-6DD31500900A}" srcOrd="3" destOrd="0" parTransId="{34436D5E-2D39-4E75-96B8-942DC7DE9D5C}" sibTransId="{73A9E67B-0BE9-4FB9-8F4E-EC9F12863BE9}"/>
    <dgm:cxn modelId="{6E4ABE0A-3A0C-4EC9-B415-0662E4D175CA}" type="presOf" srcId="{4F2A36FD-554C-43C3-9206-768648A124BD}" destId="{0BBC6037-603F-4EBD-8A4F-D99AF1D02C40}" srcOrd="0" destOrd="0" presId="urn:microsoft.com/office/officeart/2005/8/layout/chevron2"/>
    <dgm:cxn modelId="{BDB4069A-70EB-4C94-9BEA-8456F7F57A5E}" srcId="{1E5D987D-38EB-4FF0-926F-6DD31500900A}" destId="{3889591B-AD92-417C-9DD5-8783F606770C}" srcOrd="0" destOrd="0" parTransId="{8F6F1C6D-7446-407D-A626-CFFB607D8D05}" sibTransId="{48EAEA6B-9542-4220-A6E9-0E70B483818E}"/>
    <dgm:cxn modelId="{0CFC44FC-C891-450E-9FE2-0A475885FE44}" srcId="{4BC32C10-5AAB-4E65-8B35-496DED6FC841}" destId="{FDF98034-FC65-4FFD-B63D-389ACF95D6E6}" srcOrd="0" destOrd="0" parTransId="{096A905B-2EB3-4D50-A137-EDE04AC2E3FE}" sibTransId="{750E3A37-2C99-47B0-9EC4-223C818DB607}"/>
    <dgm:cxn modelId="{F47A1F48-954E-41B9-8BB4-D1D6C9F820D0}" type="presParOf" srcId="{0B72AFDD-A3B4-4450-8CE6-4A3C162E01D0}" destId="{EC7016B9-3E2B-4B8B-A136-1D478B2AF167}" srcOrd="0" destOrd="0" presId="urn:microsoft.com/office/officeart/2005/8/layout/chevron2"/>
    <dgm:cxn modelId="{4F3362B9-EF59-4D51-B607-F36FE520A12B}" type="presParOf" srcId="{EC7016B9-3E2B-4B8B-A136-1D478B2AF167}" destId="{6200089B-B373-47DA-A67B-81786C1F3FE7}" srcOrd="0" destOrd="0" presId="urn:microsoft.com/office/officeart/2005/8/layout/chevron2"/>
    <dgm:cxn modelId="{46C2DB68-05D5-4743-9B1A-E7D256703D4E}" type="presParOf" srcId="{EC7016B9-3E2B-4B8B-A136-1D478B2AF167}" destId="{0B63EC72-A796-4042-B657-6D89D860DCD8}" srcOrd="1" destOrd="0" presId="urn:microsoft.com/office/officeart/2005/8/layout/chevron2"/>
    <dgm:cxn modelId="{9E8B8177-3719-433A-85CF-906C52201BA7}" type="presParOf" srcId="{0B72AFDD-A3B4-4450-8CE6-4A3C162E01D0}" destId="{073AA592-FD36-4689-B6FF-A18523395847}" srcOrd="1" destOrd="0" presId="urn:microsoft.com/office/officeart/2005/8/layout/chevron2"/>
    <dgm:cxn modelId="{6DFE4B75-D660-4887-8AFF-EE9D2E49FC02}" type="presParOf" srcId="{0B72AFDD-A3B4-4450-8CE6-4A3C162E01D0}" destId="{7D9436F0-E1E7-4314-935F-40C9A2DD9195}" srcOrd="2" destOrd="0" presId="urn:microsoft.com/office/officeart/2005/8/layout/chevron2"/>
    <dgm:cxn modelId="{7B814A15-07A0-4541-BDE8-B99152A9F15F}" type="presParOf" srcId="{7D9436F0-E1E7-4314-935F-40C9A2DD9195}" destId="{22AF814D-E8FE-49A5-869A-259B3DA2E31F}" srcOrd="0" destOrd="0" presId="urn:microsoft.com/office/officeart/2005/8/layout/chevron2"/>
    <dgm:cxn modelId="{405693B7-CFBB-45DF-8238-86C4517EEEBF}" type="presParOf" srcId="{7D9436F0-E1E7-4314-935F-40C9A2DD9195}" destId="{C5774192-4A82-4986-AF7F-DE4FC1E6883C}" srcOrd="1" destOrd="0" presId="urn:microsoft.com/office/officeart/2005/8/layout/chevron2"/>
    <dgm:cxn modelId="{7DA78E75-B79B-4D2C-B81C-0CC6FA691350}" type="presParOf" srcId="{0B72AFDD-A3B4-4450-8CE6-4A3C162E01D0}" destId="{E9B642F8-AA55-48E2-9DB0-3F4B10A4D54E}" srcOrd="3" destOrd="0" presId="urn:microsoft.com/office/officeart/2005/8/layout/chevron2"/>
    <dgm:cxn modelId="{C96080ED-4265-4382-9D9F-16C22EE42BE0}" type="presParOf" srcId="{0B72AFDD-A3B4-4450-8CE6-4A3C162E01D0}" destId="{00E8E6E9-1A77-4ECE-8138-B50E41414F03}" srcOrd="4" destOrd="0" presId="urn:microsoft.com/office/officeart/2005/8/layout/chevron2"/>
    <dgm:cxn modelId="{99790688-6BE8-4B4C-9701-A044279169A4}" type="presParOf" srcId="{00E8E6E9-1A77-4ECE-8138-B50E41414F03}" destId="{9E635D7F-DDD6-429B-8E92-11EA4052C4E6}" srcOrd="0" destOrd="0" presId="urn:microsoft.com/office/officeart/2005/8/layout/chevron2"/>
    <dgm:cxn modelId="{43BB3A36-7960-46EC-B851-894FEC9F8717}" type="presParOf" srcId="{00E8E6E9-1A77-4ECE-8138-B50E41414F03}" destId="{5179F2E7-8D6F-4F31-9D60-884C3C75E2DF}" srcOrd="1" destOrd="0" presId="urn:microsoft.com/office/officeart/2005/8/layout/chevron2"/>
    <dgm:cxn modelId="{515EFE58-DC91-49EE-9323-CFA01BB36020}" type="presParOf" srcId="{0B72AFDD-A3B4-4450-8CE6-4A3C162E01D0}" destId="{72D93F3C-61C0-4122-889A-2CD126A0C061}" srcOrd="5" destOrd="0" presId="urn:microsoft.com/office/officeart/2005/8/layout/chevron2"/>
    <dgm:cxn modelId="{8D5C7537-5428-41F1-A80A-74E56E09ECAD}" type="presParOf" srcId="{0B72AFDD-A3B4-4450-8CE6-4A3C162E01D0}" destId="{EC6D31F0-B967-4AA7-B58C-227FB3E52F50}" srcOrd="6" destOrd="0" presId="urn:microsoft.com/office/officeart/2005/8/layout/chevron2"/>
    <dgm:cxn modelId="{A94BE23D-DC62-4CB9-93A9-ACA516C86FC9}" type="presParOf" srcId="{EC6D31F0-B967-4AA7-B58C-227FB3E52F50}" destId="{A9879D23-9D39-486A-91D0-894F6A746119}" srcOrd="0" destOrd="0" presId="urn:microsoft.com/office/officeart/2005/8/layout/chevron2"/>
    <dgm:cxn modelId="{4EE8A420-F507-4C88-B001-9E806DA8F2C0}" type="presParOf" srcId="{EC6D31F0-B967-4AA7-B58C-227FB3E52F50}" destId="{1BD8ABC9-6AFA-43C7-825F-668331C663A6}" srcOrd="1" destOrd="0" presId="urn:microsoft.com/office/officeart/2005/8/layout/chevron2"/>
    <dgm:cxn modelId="{4F97304A-337F-45BB-BCC5-1C9A6F161371}" type="presParOf" srcId="{0B72AFDD-A3B4-4450-8CE6-4A3C162E01D0}" destId="{70796154-7A7A-4A37-A3B4-F934FC4D1D62}" srcOrd="7" destOrd="0" presId="urn:microsoft.com/office/officeart/2005/8/layout/chevron2"/>
    <dgm:cxn modelId="{09525D1C-9216-4411-8D56-AE792FEB53D0}" type="presParOf" srcId="{0B72AFDD-A3B4-4450-8CE6-4A3C162E01D0}" destId="{DC8C0564-BD1D-4843-99E5-15EB272C5E94}" srcOrd="8" destOrd="0" presId="urn:microsoft.com/office/officeart/2005/8/layout/chevron2"/>
    <dgm:cxn modelId="{0E225704-D1E1-4DD0-A2F9-AFBE49358969}" type="presParOf" srcId="{DC8C0564-BD1D-4843-99E5-15EB272C5E94}" destId="{0BBC6037-603F-4EBD-8A4F-D99AF1D02C40}" srcOrd="0" destOrd="0" presId="urn:microsoft.com/office/officeart/2005/8/layout/chevron2"/>
    <dgm:cxn modelId="{1757F7BF-461A-49CC-B5AC-043AA9DB1F68}" type="presParOf" srcId="{DC8C0564-BD1D-4843-99E5-15EB272C5E94}" destId="{97B5CD22-15FF-4616-934A-8F7C7874740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74C30-82AA-4FA7-8F06-3FDBE19F337A}">
      <dsp:nvSpPr>
        <dsp:cNvPr id="0" name=""/>
        <dsp:cNvSpPr/>
      </dsp:nvSpPr>
      <dsp:spPr>
        <a:xfrm>
          <a:off x="1858" y="1495"/>
          <a:ext cx="3805293" cy="870537"/>
        </a:xfrm>
        <a:prstGeom prst="roundRect">
          <a:avLst/>
        </a:prstGeom>
        <a:solidFill>
          <a:srgbClr val="00206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Innovative Program Changes</a:t>
          </a:r>
          <a:endParaRPr lang="en-US" sz="2000" kern="1200" dirty="0"/>
        </a:p>
      </dsp:txBody>
      <dsp:txXfrm>
        <a:off x="44354" y="43991"/>
        <a:ext cx="3720301" cy="785545"/>
      </dsp:txXfrm>
    </dsp:sp>
    <dsp:sp modelId="{9EE63125-B628-4CE1-8321-CC2A53D04544}">
      <dsp:nvSpPr>
        <dsp:cNvPr id="0" name=""/>
        <dsp:cNvSpPr/>
      </dsp:nvSpPr>
      <dsp:spPr>
        <a:xfrm>
          <a:off x="1858" y="915559"/>
          <a:ext cx="3805293" cy="8705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2</a:t>
          </a:r>
          <a:r>
            <a:rPr lang="en-US" sz="2000" kern="1200" baseline="30000" dirty="0" smtClean="0"/>
            <a:t>nd</a:t>
          </a:r>
          <a:r>
            <a:rPr lang="en-US" sz="2000" kern="1200" dirty="0" smtClean="0"/>
            <a:t> year of brand campaign with focus on career outcomes</a:t>
          </a:r>
          <a:endParaRPr lang="en-US" sz="2000" kern="1200" dirty="0"/>
        </a:p>
      </dsp:txBody>
      <dsp:txXfrm>
        <a:off x="44354" y="958055"/>
        <a:ext cx="3720301" cy="785545"/>
      </dsp:txXfrm>
    </dsp:sp>
    <dsp:sp modelId="{07E7399F-2C25-438E-822F-937EAFB29AC8}">
      <dsp:nvSpPr>
        <dsp:cNvPr id="0" name=""/>
        <dsp:cNvSpPr/>
      </dsp:nvSpPr>
      <dsp:spPr>
        <a:xfrm>
          <a:off x="0" y="1780307"/>
          <a:ext cx="3805293" cy="870537"/>
        </a:xfrm>
        <a:prstGeom prst="roundRect">
          <a:avLst/>
        </a:prstGeom>
        <a:solidFill>
          <a:srgbClr val="00206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Strengthened</a:t>
          </a:r>
          <a:r>
            <a:rPr lang="en-US" sz="2000" kern="1200" baseline="0" dirty="0" smtClean="0"/>
            <a:t> Digital Campaign</a:t>
          </a:r>
          <a:endParaRPr lang="en-US" sz="2000" kern="1200" dirty="0"/>
        </a:p>
      </dsp:txBody>
      <dsp:txXfrm>
        <a:off x="42496" y="1822803"/>
        <a:ext cx="3720301" cy="785545"/>
      </dsp:txXfrm>
    </dsp:sp>
    <dsp:sp modelId="{65EBD86F-54E0-4F34-A761-F8285EE6616A}">
      <dsp:nvSpPr>
        <dsp:cNvPr id="0" name=""/>
        <dsp:cNvSpPr/>
      </dsp:nvSpPr>
      <dsp:spPr>
        <a:xfrm>
          <a:off x="1858" y="2743686"/>
          <a:ext cx="3805293" cy="870537"/>
        </a:xfrm>
        <a:prstGeom prst="roundRect">
          <a:avLst/>
        </a:prstGeom>
        <a:solidFill>
          <a:srgbClr val="00206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Changed Approach to Offer Programs of Choice</a:t>
          </a:r>
          <a:endParaRPr lang="en-US" sz="2000" kern="1200" dirty="0"/>
        </a:p>
      </dsp:txBody>
      <dsp:txXfrm>
        <a:off x="44354" y="2786182"/>
        <a:ext cx="3720301" cy="785545"/>
      </dsp:txXfrm>
    </dsp:sp>
    <dsp:sp modelId="{37290A12-0099-4D06-BB7E-87CF7B9A7B07}">
      <dsp:nvSpPr>
        <dsp:cNvPr id="0" name=""/>
        <dsp:cNvSpPr/>
      </dsp:nvSpPr>
      <dsp:spPr>
        <a:xfrm>
          <a:off x="1858" y="3657750"/>
          <a:ext cx="3805293" cy="8705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Issued Early Offers to Capture Program Interest</a:t>
          </a:r>
          <a:endParaRPr lang="en-US" sz="2000" kern="1200" dirty="0"/>
        </a:p>
      </dsp:txBody>
      <dsp:txXfrm>
        <a:off x="44354" y="3700246"/>
        <a:ext cx="3720301" cy="785545"/>
      </dsp:txXfrm>
    </dsp:sp>
    <dsp:sp modelId="{21C90ECE-E0F2-4AD9-AB3B-A400BA229E6A}">
      <dsp:nvSpPr>
        <dsp:cNvPr id="0" name=""/>
        <dsp:cNvSpPr/>
      </dsp:nvSpPr>
      <dsp:spPr>
        <a:xfrm>
          <a:off x="0" y="4513932"/>
          <a:ext cx="3805293" cy="870537"/>
        </a:xfrm>
        <a:prstGeom prst="roundRect">
          <a:avLst/>
        </a:prstGeom>
        <a:solidFill>
          <a:srgbClr val="00206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Delivered First-Year Transition Programs</a:t>
          </a:r>
          <a:endParaRPr lang="en-US" sz="2000" kern="1200" dirty="0"/>
        </a:p>
      </dsp:txBody>
      <dsp:txXfrm>
        <a:off x="42496" y="4556428"/>
        <a:ext cx="3720301" cy="785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0089B-B373-47DA-A67B-81786C1F3FE7}">
      <dsp:nvSpPr>
        <dsp:cNvPr id="0" name=""/>
        <dsp:cNvSpPr/>
      </dsp:nvSpPr>
      <dsp:spPr>
        <a:xfrm rot="5400000">
          <a:off x="-143590" y="144929"/>
          <a:ext cx="957272" cy="6700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rot="-5400000">
        <a:off x="1" y="336383"/>
        <a:ext cx="670090" cy="287182"/>
      </dsp:txXfrm>
    </dsp:sp>
    <dsp:sp modelId="{0B63EC72-A796-4042-B657-6D89D860DCD8}">
      <dsp:nvSpPr>
        <dsp:cNvPr id="0" name=""/>
        <dsp:cNvSpPr/>
      </dsp:nvSpPr>
      <dsp:spPr>
        <a:xfrm rot="5400000">
          <a:off x="3615567" y="-2944138"/>
          <a:ext cx="622226" cy="65131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solidFill>
                <a:schemeClr val="tx1">
                  <a:lumMod val="75000"/>
                  <a:lumOff val="25000"/>
                </a:schemeClr>
              </a:solidFill>
            </a:rPr>
            <a:t>Policy</a:t>
          </a:r>
          <a:r>
            <a:rPr lang="en-US" sz="2600" kern="1200" baseline="0" dirty="0" smtClean="0">
              <a:solidFill>
                <a:schemeClr val="tx1">
                  <a:lumMod val="75000"/>
                  <a:lumOff val="25000"/>
                </a:schemeClr>
              </a:solidFill>
            </a:rPr>
            <a:t> Approved By Board Of Governors</a:t>
          </a:r>
          <a:endParaRPr lang="en-US" sz="2600" kern="1200" dirty="0">
            <a:solidFill>
              <a:schemeClr val="tx1">
                <a:lumMod val="75000"/>
                <a:lumOff val="25000"/>
              </a:schemeClr>
            </a:solidFill>
          </a:endParaRPr>
        </a:p>
      </dsp:txBody>
      <dsp:txXfrm rot="-5400000">
        <a:off x="670090" y="31714"/>
        <a:ext cx="6482806" cy="561476"/>
      </dsp:txXfrm>
    </dsp:sp>
    <dsp:sp modelId="{22AF814D-E8FE-49A5-869A-259B3DA2E31F}">
      <dsp:nvSpPr>
        <dsp:cNvPr id="0" name=""/>
        <dsp:cNvSpPr/>
      </dsp:nvSpPr>
      <dsp:spPr>
        <a:xfrm rot="5400000">
          <a:off x="-143590" y="983321"/>
          <a:ext cx="957272" cy="6700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smtClean="0"/>
        </a:p>
      </dsp:txBody>
      <dsp:txXfrm rot="-5400000">
        <a:off x="1" y="1174775"/>
        <a:ext cx="670090" cy="287182"/>
      </dsp:txXfrm>
    </dsp:sp>
    <dsp:sp modelId="{C5774192-4A82-4986-AF7F-DE4FC1E6883C}">
      <dsp:nvSpPr>
        <dsp:cNvPr id="0" name=""/>
        <dsp:cNvSpPr/>
      </dsp:nvSpPr>
      <dsp:spPr>
        <a:xfrm rot="5400000">
          <a:off x="3615567" y="-2105746"/>
          <a:ext cx="622226" cy="65131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solidFill>
                <a:schemeClr val="tx1">
                  <a:lumMod val="75000"/>
                  <a:lumOff val="25000"/>
                </a:schemeClr>
              </a:solidFill>
            </a:rPr>
            <a:t>Key Commitments and Next Steps</a:t>
          </a:r>
          <a:endParaRPr lang="en-US" sz="2600" kern="1200" dirty="0">
            <a:solidFill>
              <a:schemeClr val="tx1">
                <a:lumMod val="75000"/>
                <a:lumOff val="25000"/>
              </a:schemeClr>
            </a:solidFill>
          </a:endParaRPr>
        </a:p>
      </dsp:txBody>
      <dsp:txXfrm rot="-5400000">
        <a:off x="670090" y="870106"/>
        <a:ext cx="6482806" cy="561476"/>
      </dsp:txXfrm>
    </dsp:sp>
    <dsp:sp modelId="{9E635D7F-DDD6-429B-8E92-11EA4052C4E6}">
      <dsp:nvSpPr>
        <dsp:cNvPr id="0" name=""/>
        <dsp:cNvSpPr/>
      </dsp:nvSpPr>
      <dsp:spPr>
        <a:xfrm rot="5400000">
          <a:off x="-143590" y="1821713"/>
          <a:ext cx="957272" cy="6700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smtClean="0"/>
        </a:p>
      </dsp:txBody>
      <dsp:txXfrm rot="-5400000">
        <a:off x="1" y="2013167"/>
        <a:ext cx="670090" cy="287182"/>
      </dsp:txXfrm>
    </dsp:sp>
    <dsp:sp modelId="{5179F2E7-8D6F-4F31-9D60-884C3C75E2DF}">
      <dsp:nvSpPr>
        <dsp:cNvPr id="0" name=""/>
        <dsp:cNvSpPr/>
      </dsp:nvSpPr>
      <dsp:spPr>
        <a:xfrm rot="5400000">
          <a:off x="3615567" y="-1267354"/>
          <a:ext cx="622226" cy="65131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solidFill>
                <a:schemeClr val="tx1">
                  <a:lumMod val="75000"/>
                  <a:lumOff val="25000"/>
                </a:schemeClr>
              </a:solidFill>
            </a:rPr>
            <a:t>Follow-up with Consultation Participants</a:t>
          </a:r>
          <a:endParaRPr lang="en-US" sz="2600" kern="1200" dirty="0">
            <a:solidFill>
              <a:schemeClr val="tx1">
                <a:lumMod val="75000"/>
                <a:lumOff val="25000"/>
              </a:schemeClr>
            </a:solidFill>
          </a:endParaRPr>
        </a:p>
      </dsp:txBody>
      <dsp:txXfrm rot="-5400000">
        <a:off x="670090" y="1708498"/>
        <a:ext cx="6482806" cy="561476"/>
      </dsp:txXfrm>
    </dsp:sp>
    <dsp:sp modelId="{A9879D23-9D39-486A-91D0-894F6A746119}">
      <dsp:nvSpPr>
        <dsp:cNvPr id="0" name=""/>
        <dsp:cNvSpPr/>
      </dsp:nvSpPr>
      <dsp:spPr>
        <a:xfrm rot="5400000">
          <a:off x="-143590" y="2660105"/>
          <a:ext cx="957272" cy="6700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a:p>
      </dsp:txBody>
      <dsp:txXfrm rot="-5400000">
        <a:off x="1" y="2851559"/>
        <a:ext cx="670090" cy="287182"/>
      </dsp:txXfrm>
    </dsp:sp>
    <dsp:sp modelId="{1BD8ABC9-6AFA-43C7-825F-668331C663A6}">
      <dsp:nvSpPr>
        <dsp:cNvPr id="0" name=""/>
        <dsp:cNvSpPr/>
      </dsp:nvSpPr>
      <dsp:spPr>
        <a:xfrm rot="5400000">
          <a:off x="3615567" y="-428962"/>
          <a:ext cx="622226" cy="65131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solidFill>
                <a:schemeClr val="accent6">
                  <a:lumMod val="75000"/>
                </a:schemeClr>
              </a:solidFill>
            </a:rPr>
            <a:t>Roll-out of Training</a:t>
          </a:r>
          <a:r>
            <a:rPr lang="en-US" sz="2600" kern="1200" baseline="0" dirty="0" smtClean="0">
              <a:solidFill>
                <a:schemeClr val="accent6">
                  <a:lumMod val="75000"/>
                </a:schemeClr>
              </a:solidFill>
            </a:rPr>
            <a:t> to Community</a:t>
          </a:r>
          <a:endParaRPr lang="en-US" sz="2600" kern="1200" dirty="0">
            <a:solidFill>
              <a:schemeClr val="accent6">
                <a:lumMod val="75000"/>
              </a:schemeClr>
            </a:solidFill>
          </a:endParaRPr>
        </a:p>
      </dsp:txBody>
      <dsp:txXfrm rot="-5400000">
        <a:off x="670090" y="2546890"/>
        <a:ext cx="6482806" cy="561476"/>
      </dsp:txXfrm>
    </dsp:sp>
    <dsp:sp modelId="{0BBC6037-603F-4EBD-8A4F-D99AF1D02C40}">
      <dsp:nvSpPr>
        <dsp:cNvPr id="0" name=""/>
        <dsp:cNvSpPr/>
      </dsp:nvSpPr>
      <dsp:spPr>
        <a:xfrm rot="5400000">
          <a:off x="-143590" y="3498497"/>
          <a:ext cx="957272" cy="6700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kern="1200" dirty="0">
            <a:solidFill>
              <a:schemeClr val="bg1"/>
            </a:solidFill>
          </a:endParaRPr>
        </a:p>
      </dsp:txBody>
      <dsp:txXfrm rot="-5400000">
        <a:off x="1" y="3689951"/>
        <a:ext cx="670090" cy="287182"/>
      </dsp:txXfrm>
    </dsp:sp>
    <dsp:sp modelId="{97B5CD22-15FF-4616-934A-8F7C7874740E}">
      <dsp:nvSpPr>
        <dsp:cNvPr id="0" name=""/>
        <dsp:cNvSpPr/>
      </dsp:nvSpPr>
      <dsp:spPr>
        <a:xfrm rot="5400000">
          <a:off x="3615567" y="409429"/>
          <a:ext cx="622226" cy="65131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solidFill>
                <a:schemeClr val="accent6">
                  <a:lumMod val="75000"/>
                </a:schemeClr>
              </a:solidFill>
            </a:rPr>
            <a:t>Stand-Alone Sexual Violence Office</a:t>
          </a:r>
          <a:endParaRPr lang="en-US" sz="2600" kern="1200" dirty="0">
            <a:solidFill>
              <a:schemeClr val="accent6">
                <a:lumMod val="75000"/>
              </a:schemeClr>
            </a:solidFill>
          </a:endParaRPr>
        </a:p>
      </dsp:txBody>
      <dsp:txXfrm rot="-5400000">
        <a:off x="670090" y="3385282"/>
        <a:ext cx="6482806" cy="5614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0.62656</cdr:x>
      <cdr:y>0.03478</cdr:y>
    </cdr:from>
    <cdr:to>
      <cdr:x>0.83201</cdr:x>
      <cdr:y>0.08696</cdr:y>
    </cdr:to>
    <cdr:sp macro="" textlink="">
      <cdr:nvSpPr>
        <cdr:cNvPr id="2" name="TextBox 1"/>
        <cdr:cNvSpPr txBox="1"/>
      </cdr:nvSpPr>
      <cdr:spPr>
        <a:xfrm xmlns:a="http://schemas.openxmlformats.org/drawingml/2006/main">
          <a:off x="5257800" y="152401"/>
          <a:ext cx="1724038"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UG SMA Target</a:t>
          </a:r>
        </a:p>
      </cdr:txBody>
    </cdr:sp>
  </cdr:relSizeAnchor>
  <cdr:relSizeAnchor xmlns:cdr="http://schemas.openxmlformats.org/drawingml/2006/chartDrawing">
    <cdr:from>
      <cdr:x>0.35414</cdr:x>
      <cdr:y>0.13913</cdr:y>
    </cdr:from>
    <cdr:to>
      <cdr:x>0.55959</cdr:x>
      <cdr:y>0.20652</cdr:y>
    </cdr:to>
    <cdr:sp macro="" textlink="">
      <cdr:nvSpPr>
        <cdr:cNvPr id="3" name="TextBox 1"/>
        <cdr:cNvSpPr txBox="1"/>
      </cdr:nvSpPr>
      <cdr:spPr>
        <a:xfrm xmlns:a="http://schemas.openxmlformats.org/drawingml/2006/main">
          <a:off x="2971800" y="609600"/>
          <a:ext cx="1724038" cy="2952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Masters SMA Target</a:t>
          </a:r>
        </a:p>
      </cdr:txBody>
    </cdr:sp>
  </cdr:relSizeAnchor>
  <cdr:relSizeAnchor xmlns:cdr="http://schemas.openxmlformats.org/drawingml/2006/chartDrawing">
    <cdr:from>
      <cdr:x>0.25426</cdr:x>
      <cdr:y>0.6087</cdr:y>
    </cdr:from>
    <cdr:to>
      <cdr:x>0.45971</cdr:x>
      <cdr:y>0.67609</cdr:y>
    </cdr:to>
    <cdr:sp macro="" textlink="">
      <cdr:nvSpPr>
        <cdr:cNvPr id="4" name="TextBox 1"/>
        <cdr:cNvSpPr txBox="1"/>
      </cdr:nvSpPr>
      <cdr:spPr>
        <a:xfrm xmlns:a="http://schemas.openxmlformats.org/drawingml/2006/main">
          <a:off x="2133600" y="2667000"/>
          <a:ext cx="1724038" cy="2952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Doctoral SMA Target</a:t>
          </a:r>
        </a:p>
      </cdr:txBody>
    </cdr:sp>
  </cdr:relSizeAnchor>
  <cdr:relSizeAnchor xmlns:cdr="http://schemas.openxmlformats.org/drawingml/2006/chartDrawing">
    <cdr:from>
      <cdr:x>0.35414</cdr:x>
      <cdr:y>0.24348</cdr:y>
    </cdr:from>
    <cdr:to>
      <cdr:x>0.55959</cdr:x>
      <cdr:y>0.31087</cdr:y>
    </cdr:to>
    <cdr:sp macro="" textlink="">
      <cdr:nvSpPr>
        <cdr:cNvPr id="5" name="TextBox 1"/>
        <cdr:cNvSpPr txBox="1"/>
      </cdr:nvSpPr>
      <cdr:spPr>
        <a:xfrm xmlns:a="http://schemas.openxmlformats.org/drawingml/2006/main">
          <a:off x="2971800" y="1066800"/>
          <a:ext cx="1724039" cy="2952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Masters</a:t>
          </a:r>
          <a:r>
            <a:rPr lang="en-US" sz="1100" b="1" baseline="0" dirty="0"/>
            <a:t> Eligible FTEs</a:t>
          </a:r>
          <a:endParaRPr lang="en-US" sz="1100" b="1" dirty="0"/>
        </a:p>
      </cdr:txBody>
    </cdr:sp>
  </cdr:relSizeAnchor>
  <cdr:relSizeAnchor xmlns:cdr="http://schemas.openxmlformats.org/drawingml/2006/chartDrawing">
    <cdr:from>
      <cdr:x>0.6084</cdr:x>
      <cdr:y>0.17391</cdr:y>
    </cdr:from>
    <cdr:to>
      <cdr:x>0.81384</cdr:x>
      <cdr:y>0.26087</cdr:y>
    </cdr:to>
    <cdr:sp macro="" textlink="">
      <cdr:nvSpPr>
        <cdr:cNvPr id="6" name="TextBox 1"/>
        <cdr:cNvSpPr txBox="1"/>
      </cdr:nvSpPr>
      <cdr:spPr>
        <a:xfrm xmlns:a="http://schemas.openxmlformats.org/drawingml/2006/main">
          <a:off x="5105400" y="762000"/>
          <a:ext cx="1723955"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UG Eligible FT Heads</a:t>
          </a:r>
        </a:p>
      </cdr:txBody>
    </cdr:sp>
  </cdr:relSizeAnchor>
  <cdr:relSizeAnchor xmlns:cdr="http://schemas.openxmlformats.org/drawingml/2006/chartDrawing">
    <cdr:from>
      <cdr:x>0.25426</cdr:x>
      <cdr:y>0.50435</cdr:y>
    </cdr:from>
    <cdr:to>
      <cdr:x>0.4597</cdr:x>
      <cdr:y>0.57175</cdr:y>
    </cdr:to>
    <cdr:sp macro="" textlink="">
      <cdr:nvSpPr>
        <cdr:cNvPr id="7" name="TextBox 1"/>
        <cdr:cNvSpPr txBox="1"/>
      </cdr:nvSpPr>
      <cdr:spPr>
        <a:xfrm xmlns:a="http://schemas.openxmlformats.org/drawingml/2006/main">
          <a:off x="2133600" y="2209800"/>
          <a:ext cx="1723955" cy="2953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Doctoral Eligible</a:t>
          </a:r>
          <a:r>
            <a:rPr lang="en-US" sz="1100" b="1" baseline="0" dirty="0"/>
            <a:t> FTEs</a:t>
          </a:r>
          <a:endParaRPr lang="en-US"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71" tIns="46534" rIns="93071" bIns="4653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071" tIns="46534" rIns="93071" bIns="46534" rtlCol="0"/>
          <a:lstStyle>
            <a:lvl1pPr algn="r">
              <a:defRPr sz="1200"/>
            </a:lvl1pPr>
          </a:lstStyle>
          <a:p>
            <a:fld id="{FF62A750-4C57-4BB5-87D3-7D2FD66B6D13}" type="datetimeFigureOut">
              <a:rPr lang="en-US" smtClean="0"/>
              <a:t>2/24/2017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071" tIns="46534" rIns="93071" bIns="46534"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3071" tIns="46534" rIns="93071" bIns="465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4"/>
            <a:ext cx="3037840" cy="464820"/>
          </a:xfrm>
          <a:prstGeom prst="rect">
            <a:avLst/>
          </a:prstGeom>
        </p:spPr>
        <p:txBody>
          <a:bodyPr vert="horz" lIns="93071" tIns="46534" rIns="93071" bIns="4653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4"/>
            <a:ext cx="3037840" cy="464820"/>
          </a:xfrm>
          <a:prstGeom prst="rect">
            <a:avLst/>
          </a:prstGeom>
        </p:spPr>
        <p:txBody>
          <a:bodyPr vert="horz" lIns="93071" tIns="46534" rIns="93071" bIns="46534" rtlCol="0" anchor="b"/>
          <a:lstStyle>
            <a:lvl1pPr algn="r">
              <a:defRPr sz="1200"/>
            </a:lvl1pPr>
          </a:lstStyle>
          <a:p>
            <a:fld id="{CF87FFDB-0D0B-44BB-AE9C-69BBA6DB3B3B}" type="slidenum">
              <a:rPr lang="en-US" smtClean="0"/>
              <a:t>‹#›</a:t>
            </a:fld>
            <a:endParaRPr lang="en-US"/>
          </a:p>
        </p:txBody>
      </p:sp>
    </p:spTree>
    <p:extLst>
      <p:ext uri="{BB962C8B-B14F-4D97-AF65-F5344CB8AC3E}">
        <p14:creationId xmlns:p14="http://schemas.microsoft.com/office/powerpoint/2010/main" val="3298992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7FFDB-0D0B-44BB-AE9C-69BBA6DB3B3B}" type="slidenum">
              <a:rPr lang="en-US" smtClean="0"/>
              <a:t>1</a:t>
            </a:fld>
            <a:endParaRPr lang="en-US"/>
          </a:p>
        </p:txBody>
      </p:sp>
    </p:spTree>
    <p:extLst>
      <p:ext uri="{BB962C8B-B14F-4D97-AF65-F5344CB8AC3E}">
        <p14:creationId xmlns:p14="http://schemas.microsoft.com/office/powerpoint/2010/main" val="47746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13762" fontAlgn="base">
              <a:spcBef>
                <a:spcPct val="30000"/>
              </a:spcBef>
              <a:spcAft>
                <a:spcPct val="0"/>
              </a:spcAft>
              <a:defRPr/>
            </a:pPr>
            <a:r>
              <a:rPr lang="en-US" dirty="0" smtClean="0"/>
              <a:t>Note that the eligible enrolment contract target exceeds</a:t>
            </a:r>
            <a:r>
              <a:rPr lang="en-US" baseline="0" dirty="0" smtClean="0"/>
              <a:t> the MTCU target.</a:t>
            </a:r>
          </a:p>
          <a:p>
            <a:pPr defTabSz="913762" fontAlgn="base">
              <a:spcBef>
                <a:spcPct val="30000"/>
              </a:spcBef>
              <a:spcAft>
                <a:spcPct val="0"/>
              </a:spcAft>
              <a:defRPr/>
            </a:pPr>
            <a:endParaRPr lang="en-US"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B93B8FBB-CE5E-4CBC-BA0C-14C5FBD3CBB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9368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Long-term Enrolment Outlook relative to SMA Targets (Eligible only)</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ABF0D37-F1B8-41EF-A8A8-5DF374767E33}" type="slidenum">
              <a:rPr lang="en-US" smtClean="0"/>
              <a:pPr/>
              <a:t>11</a:t>
            </a:fld>
            <a:endParaRPr lang="en-US"/>
          </a:p>
        </p:txBody>
      </p:sp>
    </p:spTree>
    <p:extLst>
      <p:ext uri="{BB962C8B-B14F-4D97-AF65-F5344CB8AC3E}">
        <p14:creationId xmlns:p14="http://schemas.microsoft.com/office/powerpoint/2010/main" val="255022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345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F0D37-F1B8-41EF-A8A8-5DF374767E33}" type="slidenum">
              <a:rPr lang="en-US" smtClean="0"/>
              <a:pPr/>
              <a:t>13</a:t>
            </a:fld>
            <a:endParaRPr lang="en-US"/>
          </a:p>
        </p:txBody>
      </p:sp>
    </p:spTree>
    <p:extLst>
      <p:ext uri="{BB962C8B-B14F-4D97-AF65-F5344CB8AC3E}">
        <p14:creationId xmlns:p14="http://schemas.microsoft.com/office/powerpoint/2010/main" val="245045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8F07-6BAA-4E65-9873-47AE5D4E739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270885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B8651335-BDC0-419B-8A62-C91D6AB71D39}" type="slidenum">
              <a:rPr lang="en-US" altLang="en-US" sz="1300">
                <a:solidFill>
                  <a:prstClr val="black"/>
                </a:solidFill>
              </a:rPr>
              <a:pPr algn="r" eaLnBrk="0" fontAlgn="base" hangingPunct="0">
                <a:spcBef>
                  <a:spcPct val="0"/>
                </a:spcBef>
                <a:spcAft>
                  <a:spcPct val="0"/>
                </a:spcAft>
              </a:pPr>
              <a:t>16</a:t>
            </a:fld>
            <a:endParaRPr lang="en-US" altLang="en-US" sz="1300">
              <a:solidFill>
                <a:prstClr val="black"/>
              </a:solidFill>
            </a:endParaRPr>
          </a:p>
        </p:txBody>
      </p:sp>
      <p:sp>
        <p:nvSpPr>
          <p:cNvPr id="48131" name="Rectangle 2"/>
          <p:cNvSpPr>
            <a:spLocks noGrp="1" noRot="1" noChangeAspect="1" noChangeArrowheads="1" noTextEdit="1"/>
          </p:cNvSpPr>
          <p:nvPr>
            <p:ph type="sldImg"/>
          </p:nvPr>
        </p:nvSpPr>
        <p:spPr>
          <a:xfrm>
            <a:off x="1181100" y="698500"/>
            <a:ext cx="4648200" cy="3486150"/>
          </a:xfrm>
          <a:ln/>
        </p:spPr>
      </p:sp>
      <p:sp>
        <p:nvSpPr>
          <p:cNvPr id="48132" name="Rectangle 3"/>
          <p:cNvSpPr>
            <a:spLocks noGrp="1" noChangeArrowheads="1"/>
          </p:cNvSpPr>
          <p:nvPr>
            <p:ph type="body" idx="1"/>
          </p:nvPr>
        </p:nvSpPr>
        <p:spPr>
          <a:noFill/>
        </p:spPr>
        <p:txBody>
          <a:bodyPr/>
          <a:lstStyle/>
          <a:p>
            <a:pPr eaLnBrk="1" hangingPunct="1"/>
            <a:endParaRPr lang="en-CA"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181100" y="698500"/>
            <a:ext cx="4648200" cy="3486150"/>
          </a:xfrm>
          <a:ln/>
        </p:spPr>
      </p:sp>
      <p:sp>
        <p:nvSpPr>
          <p:cNvPr id="49155"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49156"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ACA29B17-74F7-44C1-A0A5-AB690DB3A5F9}" type="slidenum">
              <a:rPr lang="en-US" altLang="en-US" sz="1300">
                <a:solidFill>
                  <a:prstClr val="black"/>
                </a:solidFill>
                <a:latin typeface="Calibri" pitchFamily="34" charset="0"/>
              </a:rPr>
              <a:pPr algn="r" fontAlgn="base">
                <a:spcBef>
                  <a:spcPct val="0"/>
                </a:spcBef>
                <a:spcAft>
                  <a:spcPct val="0"/>
                </a:spcAft>
              </a:pPr>
              <a:t>17</a:t>
            </a:fld>
            <a:endParaRPr lang="en-US" altLang="en-US" sz="130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81100" y="698500"/>
            <a:ext cx="4648200" cy="3486150"/>
          </a:xfrm>
          <a:ln/>
        </p:spPr>
      </p:sp>
      <p:sp>
        <p:nvSpPr>
          <p:cNvPr id="51203"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51204"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67C6FA76-E3FD-4E80-985C-B2BC2826E6B6}" type="slidenum">
              <a:rPr lang="en-US" altLang="en-US" sz="1300">
                <a:solidFill>
                  <a:prstClr val="black"/>
                </a:solidFill>
                <a:latin typeface="Calibri" pitchFamily="34" charset="0"/>
              </a:rPr>
              <a:pPr algn="r" fontAlgn="base">
                <a:spcBef>
                  <a:spcPct val="0"/>
                </a:spcBef>
                <a:spcAft>
                  <a:spcPct val="0"/>
                </a:spcAft>
              </a:pPr>
              <a:t>18</a:t>
            </a:fld>
            <a:endParaRPr lang="en-US" altLang="en-US" sz="1300">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81100" y="698500"/>
            <a:ext cx="4648200" cy="3486150"/>
          </a:xfrm>
          <a:ln/>
        </p:spPr>
      </p:sp>
      <p:sp>
        <p:nvSpPr>
          <p:cNvPr id="52227"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52228"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A903286D-C28F-48B8-AB8F-B0CE4145D3AB}" type="slidenum">
              <a:rPr lang="en-US" altLang="en-US" sz="1300">
                <a:solidFill>
                  <a:prstClr val="black"/>
                </a:solidFill>
                <a:latin typeface="Calibri" pitchFamily="34" charset="0"/>
              </a:rPr>
              <a:pPr algn="r" fontAlgn="base">
                <a:spcBef>
                  <a:spcPct val="0"/>
                </a:spcBef>
                <a:spcAft>
                  <a:spcPct val="0"/>
                </a:spcAft>
              </a:pPr>
              <a:t>19</a:t>
            </a:fld>
            <a:endParaRPr lang="en-US" altLang="en-US" sz="1300">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C27FA05B-A987-4987-8C13-97DC61991923}" type="slidenum">
              <a:rPr lang="en-US" altLang="en-US" sz="1300">
                <a:solidFill>
                  <a:prstClr val="black"/>
                </a:solidFill>
              </a:rPr>
              <a:pPr algn="r" eaLnBrk="0" fontAlgn="base" hangingPunct="0">
                <a:spcBef>
                  <a:spcPct val="0"/>
                </a:spcBef>
                <a:spcAft>
                  <a:spcPct val="0"/>
                </a:spcAft>
              </a:pPr>
              <a:t>20</a:t>
            </a:fld>
            <a:endParaRPr lang="en-US" altLang="en-US" sz="1300">
              <a:solidFill>
                <a:prstClr val="black"/>
              </a:solidFill>
            </a:endParaRPr>
          </a:p>
        </p:txBody>
      </p:sp>
      <p:sp>
        <p:nvSpPr>
          <p:cNvPr id="53251" name="Rectangle 2"/>
          <p:cNvSpPr>
            <a:spLocks noGrp="1" noRot="1" noChangeAspect="1" noChangeArrowheads="1" noTextEdit="1"/>
          </p:cNvSpPr>
          <p:nvPr>
            <p:ph type="sldImg"/>
          </p:nvPr>
        </p:nvSpPr>
        <p:spPr>
          <a:xfrm>
            <a:off x="1181100" y="698500"/>
            <a:ext cx="4648200" cy="3486150"/>
          </a:xfrm>
          <a:ln/>
        </p:spPr>
      </p:sp>
      <p:sp>
        <p:nvSpPr>
          <p:cNvPr id="53252" name="Rectangle 3"/>
          <p:cNvSpPr>
            <a:spLocks noGrp="1" noChangeArrowheads="1"/>
          </p:cNvSpPr>
          <p:nvPr>
            <p:ph type="body" idx="1"/>
          </p:nvPr>
        </p:nvSpPr>
        <p:spPr>
          <a:xfrm>
            <a:off x="701345" y="4416099"/>
            <a:ext cx="5607711" cy="4182457"/>
          </a:xfrm>
          <a:noFill/>
        </p:spPr>
        <p:txBody>
          <a:bodyPr/>
          <a:lstStyle/>
          <a:p>
            <a:pPr eaLnBrk="1" hangingPunct="1"/>
            <a:endParaRPr lang="en-CA"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8F07-6BAA-4E65-9873-47AE5D4E739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270885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F535B258-867D-48CB-9B98-C6FDC83E4FF0}" type="slidenum">
              <a:rPr lang="en-US" altLang="en-US" sz="1300">
                <a:solidFill>
                  <a:prstClr val="black"/>
                </a:solidFill>
              </a:rPr>
              <a:pPr algn="r" eaLnBrk="0" fontAlgn="base" hangingPunct="0">
                <a:spcBef>
                  <a:spcPct val="0"/>
                </a:spcBef>
                <a:spcAft>
                  <a:spcPct val="0"/>
                </a:spcAft>
              </a:pPr>
              <a:t>21</a:t>
            </a:fld>
            <a:endParaRPr lang="en-US" altLang="en-US" sz="1300">
              <a:solidFill>
                <a:prstClr val="black"/>
              </a:solidFill>
            </a:endParaRPr>
          </a:p>
        </p:txBody>
      </p:sp>
      <p:sp>
        <p:nvSpPr>
          <p:cNvPr id="54275" name="Rectangle 2"/>
          <p:cNvSpPr>
            <a:spLocks noGrp="1" noRot="1" noChangeAspect="1" noChangeArrowheads="1" noTextEdit="1"/>
          </p:cNvSpPr>
          <p:nvPr>
            <p:ph type="sldImg"/>
          </p:nvPr>
        </p:nvSpPr>
        <p:spPr>
          <a:xfrm>
            <a:off x="1181100" y="698500"/>
            <a:ext cx="4648200" cy="3486150"/>
          </a:xfrm>
          <a:ln/>
        </p:spPr>
      </p:sp>
      <p:sp>
        <p:nvSpPr>
          <p:cNvPr id="54276" name="Rectangle 3"/>
          <p:cNvSpPr>
            <a:spLocks noGrp="1" noChangeArrowheads="1"/>
          </p:cNvSpPr>
          <p:nvPr>
            <p:ph type="body" idx="1"/>
          </p:nvPr>
        </p:nvSpPr>
        <p:spPr>
          <a:xfrm>
            <a:off x="701345" y="4416099"/>
            <a:ext cx="5607711" cy="4182457"/>
          </a:xfrm>
          <a:noFill/>
        </p:spPr>
        <p:txBody>
          <a:bodyPr/>
          <a:lstStyle/>
          <a:p>
            <a:pPr eaLnBrk="1" hangingPunct="1"/>
            <a:endParaRPr lang="en-CA"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7F7A76A9-1C6E-44A7-BF34-FADFEEE4E6C7}" type="slidenum">
              <a:rPr lang="en-US" altLang="en-US" sz="1300">
                <a:solidFill>
                  <a:prstClr val="black"/>
                </a:solidFill>
              </a:rPr>
              <a:pPr algn="r" eaLnBrk="0" fontAlgn="base" hangingPunct="0">
                <a:spcBef>
                  <a:spcPct val="0"/>
                </a:spcBef>
                <a:spcAft>
                  <a:spcPct val="0"/>
                </a:spcAft>
              </a:pPr>
              <a:t>22</a:t>
            </a:fld>
            <a:endParaRPr lang="en-US" altLang="en-US" sz="1300">
              <a:solidFill>
                <a:prstClr val="black"/>
              </a:solidFill>
            </a:endParaRPr>
          </a:p>
        </p:txBody>
      </p:sp>
      <p:sp>
        <p:nvSpPr>
          <p:cNvPr id="55299"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701345" y="4416099"/>
            <a:ext cx="5607711" cy="4182457"/>
          </a:xfrm>
          <a:noFill/>
        </p:spPr>
        <p:txBody>
          <a:bodyPr/>
          <a:lstStyle/>
          <a:p>
            <a:pPr eaLnBrk="1" hangingPunct="1"/>
            <a:endParaRPr lang="en-CA"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81100" y="698500"/>
            <a:ext cx="4648200" cy="3486150"/>
          </a:xfrm>
          <a:ln/>
        </p:spPr>
      </p:sp>
      <p:sp>
        <p:nvSpPr>
          <p:cNvPr id="58371"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58372"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632EEB82-07D7-4E9F-A5BA-AD4465E9C13D}" type="slidenum">
              <a:rPr lang="en-US" altLang="en-US" sz="1300">
                <a:solidFill>
                  <a:prstClr val="black"/>
                </a:solidFill>
                <a:latin typeface="Calibri" pitchFamily="34" charset="0"/>
              </a:rPr>
              <a:pPr algn="r" fontAlgn="base">
                <a:spcBef>
                  <a:spcPct val="0"/>
                </a:spcBef>
                <a:spcAft>
                  <a:spcPct val="0"/>
                </a:spcAft>
              </a:pPr>
              <a:t>23</a:t>
            </a:fld>
            <a:endParaRPr lang="en-US" altLang="en-US" sz="1300">
              <a:solidFill>
                <a:prstClr val="black"/>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181100" y="698500"/>
            <a:ext cx="4648200" cy="3486150"/>
          </a:xfrm>
          <a:ln/>
        </p:spPr>
      </p:sp>
      <p:sp>
        <p:nvSpPr>
          <p:cNvPr id="64515"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64516"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7AB34E7F-2B92-4E4C-ACCD-849617378B25}" type="slidenum">
              <a:rPr lang="en-US" altLang="en-US" sz="1300">
                <a:solidFill>
                  <a:prstClr val="black"/>
                </a:solidFill>
                <a:latin typeface="Calibri" pitchFamily="34" charset="0"/>
              </a:rPr>
              <a:pPr algn="r" fontAlgn="base">
                <a:spcBef>
                  <a:spcPct val="0"/>
                </a:spcBef>
                <a:spcAft>
                  <a:spcPct val="0"/>
                </a:spcAft>
              </a:pPr>
              <a:t>25</a:t>
            </a:fld>
            <a:endParaRPr lang="en-US" altLang="en-US" sz="1300">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81100" y="698500"/>
            <a:ext cx="4648200" cy="3486150"/>
          </a:xfrm>
          <a:ln/>
        </p:spPr>
      </p:sp>
      <p:sp>
        <p:nvSpPr>
          <p:cNvPr id="65539" name="Notes Placeholder 2"/>
          <p:cNvSpPr>
            <a:spLocks noGrp="1"/>
          </p:cNvSpPr>
          <p:nvPr>
            <p:ph type="body" idx="1"/>
          </p:nvPr>
        </p:nvSpPr>
        <p:spPr>
          <a:xfrm>
            <a:off x="701345" y="4416099"/>
            <a:ext cx="5607711" cy="4182457"/>
          </a:xfrm>
          <a:noFill/>
        </p:spPr>
        <p:txBody>
          <a:bodyPr/>
          <a:lstStyle/>
          <a:p>
            <a:pPr>
              <a:spcBef>
                <a:spcPct val="0"/>
              </a:spcBef>
            </a:pPr>
            <a:endParaRPr lang="en-CA" altLang="en-US" smtClean="0"/>
          </a:p>
        </p:txBody>
      </p:sp>
      <p:sp>
        <p:nvSpPr>
          <p:cNvPr id="65540" name="Slide Number Placeholder 3"/>
          <p:cNvSpPr txBox="1">
            <a:spLocks noGrp="1"/>
          </p:cNvSpPr>
          <p:nvPr/>
        </p:nvSpPr>
        <p:spPr bwMode="auto">
          <a:xfrm>
            <a:off x="3970734" y="8830659"/>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pPr>
            <a:fld id="{3332D304-490F-4470-9F7C-A8CB0CE2A326}" type="slidenum">
              <a:rPr lang="en-US" altLang="en-US" sz="1300">
                <a:solidFill>
                  <a:prstClr val="black"/>
                </a:solidFill>
                <a:latin typeface="Calibri" pitchFamily="34" charset="0"/>
              </a:rPr>
              <a:pPr algn="r" fontAlgn="base">
                <a:spcBef>
                  <a:spcPct val="0"/>
                </a:spcBef>
                <a:spcAft>
                  <a:spcPct val="0"/>
                </a:spcAft>
              </a:pPr>
              <a:t>26</a:t>
            </a:fld>
            <a:endParaRPr lang="en-US" altLang="en-US" sz="1300">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7736518A-86CA-4605-833A-BB950B94360F}" type="slidenum">
              <a:rPr lang="en-US" altLang="en-US" sz="1300">
                <a:solidFill>
                  <a:prstClr val="black"/>
                </a:solidFill>
              </a:rPr>
              <a:pPr algn="r" eaLnBrk="0" fontAlgn="base" hangingPunct="0">
                <a:spcBef>
                  <a:spcPct val="0"/>
                </a:spcBef>
                <a:spcAft>
                  <a:spcPct val="0"/>
                </a:spcAft>
              </a:pPr>
              <a:t>42</a:t>
            </a:fld>
            <a:endParaRPr lang="en-US" altLang="en-US" sz="1300">
              <a:solidFill>
                <a:prstClr val="black"/>
              </a:solidFill>
            </a:endParaRPr>
          </a:p>
        </p:txBody>
      </p:sp>
      <p:sp>
        <p:nvSpPr>
          <p:cNvPr id="50179" name="Rectangle 2"/>
          <p:cNvSpPr>
            <a:spLocks noGrp="1" noRot="1" noChangeAspect="1" noChangeArrowheads="1" noTextEdit="1"/>
          </p:cNvSpPr>
          <p:nvPr>
            <p:ph type="sldImg"/>
          </p:nvPr>
        </p:nvSpPr>
        <p:spPr>
          <a:xfrm>
            <a:off x="717550" y="698500"/>
            <a:ext cx="5575300" cy="3486150"/>
          </a:xfrm>
          <a:ln/>
        </p:spPr>
      </p:sp>
      <p:sp>
        <p:nvSpPr>
          <p:cNvPr id="50180" name="Rectangle 3"/>
          <p:cNvSpPr>
            <a:spLocks noGrp="1" noChangeArrowheads="1"/>
          </p:cNvSpPr>
          <p:nvPr>
            <p:ph type="body" idx="1"/>
          </p:nvPr>
        </p:nvSpPr>
        <p:spPr>
          <a:noFill/>
        </p:spPr>
        <p:txBody>
          <a:bodyPr/>
          <a:lstStyle/>
          <a:p>
            <a:pPr eaLnBrk="1" hangingPunct="1"/>
            <a:endParaRPr lang="en-CA"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972257" y="8832195"/>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2" tIns="46586" rIns="93172" bIns="46586" anchor="b"/>
          <a:lstStyle>
            <a:lvl1pPr defTabSz="966788">
              <a:defRPr sz="4100">
                <a:solidFill>
                  <a:schemeClr val="tx1"/>
                </a:solidFill>
                <a:latin typeface="Times"/>
              </a:defRPr>
            </a:lvl1pPr>
            <a:lvl2pPr marL="742950" indent="-285750" defTabSz="966788">
              <a:defRPr sz="4100">
                <a:solidFill>
                  <a:schemeClr val="tx1"/>
                </a:solidFill>
                <a:latin typeface="Times"/>
              </a:defRPr>
            </a:lvl2pPr>
            <a:lvl3pPr marL="1143000" indent="-228600" defTabSz="966788">
              <a:defRPr sz="4100">
                <a:solidFill>
                  <a:schemeClr val="tx1"/>
                </a:solidFill>
                <a:latin typeface="Times"/>
              </a:defRPr>
            </a:lvl3pPr>
            <a:lvl4pPr marL="1600200" indent="-228600" defTabSz="966788">
              <a:defRPr sz="4100">
                <a:solidFill>
                  <a:schemeClr val="tx1"/>
                </a:solidFill>
                <a:latin typeface="Times"/>
              </a:defRPr>
            </a:lvl4pPr>
            <a:lvl5pPr marL="2057400" indent="-228600" defTabSz="966788">
              <a:defRPr sz="4100">
                <a:solidFill>
                  <a:schemeClr val="tx1"/>
                </a:solidFill>
                <a:latin typeface="Times"/>
              </a:defRPr>
            </a:lvl5pPr>
            <a:lvl6pPr marL="2514600" indent="-228600" defTabSz="966788" eaLnBrk="0" fontAlgn="base" hangingPunct="0">
              <a:spcBef>
                <a:spcPct val="0"/>
              </a:spcBef>
              <a:spcAft>
                <a:spcPct val="0"/>
              </a:spcAft>
              <a:defRPr sz="4100">
                <a:solidFill>
                  <a:schemeClr val="tx1"/>
                </a:solidFill>
                <a:latin typeface="Times"/>
              </a:defRPr>
            </a:lvl6pPr>
            <a:lvl7pPr marL="2971800" indent="-228600" defTabSz="966788" eaLnBrk="0" fontAlgn="base" hangingPunct="0">
              <a:spcBef>
                <a:spcPct val="0"/>
              </a:spcBef>
              <a:spcAft>
                <a:spcPct val="0"/>
              </a:spcAft>
              <a:defRPr sz="4100">
                <a:solidFill>
                  <a:schemeClr val="tx1"/>
                </a:solidFill>
                <a:latin typeface="Times"/>
              </a:defRPr>
            </a:lvl7pPr>
            <a:lvl8pPr marL="3429000" indent="-228600" defTabSz="966788" eaLnBrk="0" fontAlgn="base" hangingPunct="0">
              <a:spcBef>
                <a:spcPct val="0"/>
              </a:spcBef>
              <a:spcAft>
                <a:spcPct val="0"/>
              </a:spcAft>
              <a:defRPr sz="4100">
                <a:solidFill>
                  <a:schemeClr val="tx1"/>
                </a:solidFill>
                <a:latin typeface="Times"/>
              </a:defRPr>
            </a:lvl8pPr>
            <a:lvl9pPr marL="3886200" indent="-228600" defTabSz="966788"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pPr>
            <a:fld id="{CC397416-7BE3-47EE-BA8B-DEADA40BE3CA}" type="slidenum">
              <a:rPr lang="en-US" altLang="en-US" sz="1300">
                <a:solidFill>
                  <a:prstClr val="black"/>
                </a:solidFill>
              </a:rPr>
              <a:pPr algn="r" eaLnBrk="0" fontAlgn="base" hangingPunct="0">
                <a:spcBef>
                  <a:spcPct val="0"/>
                </a:spcBef>
                <a:spcAft>
                  <a:spcPct val="0"/>
                </a:spcAft>
              </a:pPr>
              <a:t>50</a:t>
            </a:fld>
            <a:endParaRPr lang="en-US" altLang="en-US" sz="1300">
              <a:solidFill>
                <a:prstClr val="black"/>
              </a:solidFill>
            </a:endParaRPr>
          </a:p>
        </p:txBody>
      </p:sp>
      <p:sp>
        <p:nvSpPr>
          <p:cNvPr id="51203" name="Rectangle 2"/>
          <p:cNvSpPr>
            <a:spLocks noGrp="1" noRot="1" noChangeAspect="1" noChangeArrowheads="1" noTextEdit="1"/>
          </p:cNvSpPr>
          <p:nvPr>
            <p:ph type="sldImg"/>
          </p:nvPr>
        </p:nvSpPr>
        <p:spPr>
          <a:xfrm>
            <a:off x="1181100" y="698500"/>
            <a:ext cx="4648200" cy="3486150"/>
          </a:xfrm>
          <a:ln/>
        </p:spPr>
      </p:sp>
      <p:sp>
        <p:nvSpPr>
          <p:cNvPr id="51204" name="Rectangle 3"/>
          <p:cNvSpPr>
            <a:spLocks noGrp="1" noChangeArrowheads="1"/>
          </p:cNvSpPr>
          <p:nvPr>
            <p:ph type="body" idx="1"/>
          </p:nvPr>
        </p:nvSpPr>
        <p:spPr>
          <a:noFill/>
        </p:spPr>
        <p:txBody>
          <a:bodyPr/>
          <a:lstStyle/>
          <a:p>
            <a:pPr eaLnBrk="1" hangingPunct="1"/>
            <a:endParaRPr lang="en-CA"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717550" y="698500"/>
            <a:ext cx="5575300" cy="3486150"/>
          </a:xfrm>
          <a:ln/>
        </p:spPr>
      </p:sp>
      <p:sp>
        <p:nvSpPr>
          <p:cNvPr id="52227" name="Notes Placeholder 2"/>
          <p:cNvSpPr>
            <a:spLocks noGrp="1"/>
          </p:cNvSpPr>
          <p:nvPr>
            <p:ph type="body" idx="1"/>
          </p:nvPr>
        </p:nvSpPr>
        <p:spPr>
          <a:noFill/>
        </p:spPr>
        <p:txBody>
          <a:bodyPr/>
          <a:lstStyle/>
          <a:p>
            <a:endParaRPr lang="en-US" altLang="en-US" smtClean="0"/>
          </a:p>
        </p:txBody>
      </p:sp>
      <p:sp>
        <p:nvSpPr>
          <p:cNvPr id="52228" name="Slide Number Placeholder 3"/>
          <p:cNvSpPr>
            <a:spLocks noGrp="1"/>
          </p:cNvSpPr>
          <p:nvPr>
            <p:ph type="sldNum" sz="quarter" idx="5"/>
          </p:nvPr>
        </p:nvSpPr>
        <p:spPr>
          <a:noFill/>
        </p:spPr>
        <p:txBody>
          <a:bodyPr/>
          <a:lstStyle>
            <a:lvl1pPr defTabSz="931887">
              <a:defRPr sz="4000">
                <a:solidFill>
                  <a:schemeClr val="tx1"/>
                </a:solidFill>
                <a:latin typeface="Times"/>
              </a:defRPr>
            </a:lvl1pPr>
            <a:lvl2pPr marL="716130" indent="-275434" defTabSz="931887">
              <a:defRPr sz="4000">
                <a:solidFill>
                  <a:schemeClr val="tx1"/>
                </a:solidFill>
                <a:latin typeface="Times"/>
              </a:defRPr>
            </a:lvl2pPr>
            <a:lvl3pPr marL="1101738" indent="-220348" defTabSz="931887">
              <a:defRPr sz="4000">
                <a:solidFill>
                  <a:schemeClr val="tx1"/>
                </a:solidFill>
                <a:latin typeface="Times"/>
              </a:defRPr>
            </a:lvl3pPr>
            <a:lvl4pPr marL="1542433" indent="-220348" defTabSz="931887">
              <a:defRPr sz="4000">
                <a:solidFill>
                  <a:schemeClr val="tx1"/>
                </a:solidFill>
                <a:latin typeface="Times"/>
              </a:defRPr>
            </a:lvl4pPr>
            <a:lvl5pPr marL="1983128" indent="-220348" defTabSz="931887">
              <a:defRPr sz="4000">
                <a:solidFill>
                  <a:schemeClr val="tx1"/>
                </a:solidFill>
                <a:latin typeface="Times"/>
              </a:defRPr>
            </a:lvl5pPr>
            <a:lvl6pPr marL="2423823" indent="-220348" defTabSz="931887" eaLnBrk="0" fontAlgn="base" hangingPunct="0">
              <a:spcBef>
                <a:spcPct val="0"/>
              </a:spcBef>
              <a:spcAft>
                <a:spcPct val="0"/>
              </a:spcAft>
              <a:defRPr sz="4000">
                <a:solidFill>
                  <a:schemeClr val="tx1"/>
                </a:solidFill>
                <a:latin typeface="Times"/>
              </a:defRPr>
            </a:lvl6pPr>
            <a:lvl7pPr marL="2864518" indent="-220348" defTabSz="931887" eaLnBrk="0" fontAlgn="base" hangingPunct="0">
              <a:spcBef>
                <a:spcPct val="0"/>
              </a:spcBef>
              <a:spcAft>
                <a:spcPct val="0"/>
              </a:spcAft>
              <a:defRPr sz="4000">
                <a:solidFill>
                  <a:schemeClr val="tx1"/>
                </a:solidFill>
                <a:latin typeface="Times"/>
              </a:defRPr>
            </a:lvl7pPr>
            <a:lvl8pPr marL="3305213" indent="-220348" defTabSz="931887" eaLnBrk="0" fontAlgn="base" hangingPunct="0">
              <a:spcBef>
                <a:spcPct val="0"/>
              </a:spcBef>
              <a:spcAft>
                <a:spcPct val="0"/>
              </a:spcAft>
              <a:defRPr sz="4000">
                <a:solidFill>
                  <a:schemeClr val="tx1"/>
                </a:solidFill>
                <a:latin typeface="Times"/>
              </a:defRPr>
            </a:lvl8pPr>
            <a:lvl9pPr marL="3745908" indent="-220348" defTabSz="931887" eaLnBrk="0" fontAlgn="base" hangingPunct="0">
              <a:spcBef>
                <a:spcPct val="0"/>
              </a:spcBef>
              <a:spcAft>
                <a:spcPct val="0"/>
              </a:spcAft>
              <a:defRPr sz="4000">
                <a:solidFill>
                  <a:schemeClr val="tx1"/>
                </a:solidFill>
                <a:latin typeface="Times"/>
              </a:defRPr>
            </a:lvl9pPr>
          </a:lstStyle>
          <a:p>
            <a:fld id="{FFA71660-207F-4D69-B5A6-4D24E81E4680}" type="slidenum">
              <a:rPr lang="en-US" altLang="en-US" sz="1300">
                <a:solidFill>
                  <a:prstClr val="black"/>
                </a:solidFill>
              </a:rPr>
              <a:pPr/>
              <a:t>60</a:t>
            </a:fld>
            <a:endParaRPr lang="en-US" altLang="en-US" sz="13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717550" y="698500"/>
            <a:ext cx="5575300" cy="3486150"/>
          </a:xfrm>
          <a:ln/>
        </p:spPr>
      </p:sp>
      <p:sp>
        <p:nvSpPr>
          <p:cNvPr id="53251" name="Notes Placeholder 2"/>
          <p:cNvSpPr>
            <a:spLocks noGrp="1"/>
          </p:cNvSpPr>
          <p:nvPr>
            <p:ph type="body" idx="1"/>
          </p:nvPr>
        </p:nvSpPr>
        <p:spPr>
          <a:noFill/>
        </p:spPr>
        <p:txBody>
          <a:bodyPr/>
          <a:lstStyle/>
          <a:p>
            <a:endParaRPr lang="en-US" altLang="en-US" smtClean="0"/>
          </a:p>
        </p:txBody>
      </p:sp>
      <p:sp>
        <p:nvSpPr>
          <p:cNvPr id="53252" name="Slide Number Placeholder 3"/>
          <p:cNvSpPr>
            <a:spLocks noGrp="1"/>
          </p:cNvSpPr>
          <p:nvPr>
            <p:ph type="sldNum" sz="quarter" idx="5"/>
          </p:nvPr>
        </p:nvSpPr>
        <p:spPr>
          <a:noFill/>
        </p:spPr>
        <p:txBody>
          <a:bodyPr/>
          <a:lstStyle>
            <a:lvl1pPr defTabSz="931887">
              <a:defRPr sz="4000">
                <a:solidFill>
                  <a:schemeClr val="tx1"/>
                </a:solidFill>
                <a:latin typeface="Times"/>
              </a:defRPr>
            </a:lvl1pPr>
            <a:lvl2pPr marL="716130" indent="-275434" defTabSz="931887">
              <a:defRPr sz="4000">
                <a:solidFill>
                  <a:schemeClr val="tx1"/>
                </a:solidFill>
                <a:latin typeface="Times"/>
              </a:defRPr>
            </a:lvl2pPr>
            <a:lvl3pPr marL="1101738" indent="-220348" defTabSz="931887">
              <a:defRPr sz="4000">
                <a:solidFill>
                  <a:schemeClr val="tx1"/>
                </a:solidFill>
                <a:latin typeface="Times"/>
              </a:defRPr>
            </a:lvl3pPr>
            <a:lvl4pPr marL="1542433" indent="-220348" defTabSz="931887">
              <a:defRPr sz="4000">
                <a:solidFill>
                  <a:schemeClr val="tx1"/>
                </a:solidFill>
                <a:latin typeface="Times"/>
              </a:defRPr>
            </a:lvl4pPr>
            <a:lvl5pPr marL="1983128" indent="-220348" defTabSz="931887">
              <a:defRPr sz="4000">
                <a:solidFill>
                  <a:schemeClr val="tx1"/>
                </a:solidFill>
                <a:latin typeface="Times"/>
              </a:defRPr>
            </a:lvl5pPr>
            <a:lvl6pPr marL="2423823" indent="-220348" defTabSz="931887" eaLnBrk="0" fontAlgn="base" hangingPunct="0">
              <a:spcBef>
                <a:spcPct val="0"/>
              </a:spcBef>
              <a:spcAft>
                <a:spcPct val="0"/>
              </a:spcAft>
              <a:defRPr sz="4000">
                <a:solidFill>
                  <a:schemeClr val="tx1"/>
                </a:solidFill>
                <a:latin typeface="Times"/>
              </a:defRPr>
            </a:lvl6pPr>
            <a:lvl7pPr marL="2864518" indent="-220348" defTabSz="931887" eaLnBrk="0" fontAlgn="base" hangingPunct="0">
              <a:spcBef>
                <a:spcPct val="0"/>
              </a:spcBef>
              <a:spcAft>
                <a:spcPct val="0"/>
              </a:spcAft>
              <a:defRPr sz="4000">
                <a:solidFill>
                  <a:schemeClr val="tx1"/>
                </a:solidFill>
                <a:latin typeface="Times"/>
              </a:defRPr>
            </a:lvl7pPr>
            <a:lvl8pPr marL="3305213" indent="-220348" defTabSz="931887" eaLnBrk="0" fontAlgn="base" hangingPunct="0">
              <a:spcBef>
                <a:spcPct val="0"/>
              </a:spcBef>
              <a:spcAft>
                <a:spcPct val="0"/>
              </a:spcAft>
              <a:defRPr sz="4000">
                <a:solidFill>
                  <a:schemeClr val="tx1"/>
                </a:solidFill>
                <a:latin typeface="Times"/>
              </a:defRPr>
            </a:lvl8pPr>
            <a:lvl9pPr marL="3745908" indent="-220348" defTabSz="931887" eaLnBrk="0" fontAlgn="base" hangingPunct="0">
              <a:spcBef>
                <a:spcPct val="0"/>
              </a:spcBef>
              <a:spcAft>
                <a:spcPct val="0"/>
              </a:spcAft>
              <a:defRPr sz="4000">
                <a:solidFill>
                  <a:schemeClr val="tx1"/>
                </a:solidFill>
                <a:latin typeface="Times"/>
              </a:defRPr>
            </a:lvl9pPr>
          </a:lstStyle>
          <a:p>
            <a:fld id="{8E1EB0C5-840C-4C3B-AB1B-26D00F78372C}" type="slidenum">
              <a:rPr lang="en-US" altLang="en-US" sz="1300">
                <a:solidFill>
                  <a:prstClr val="black"/>
                </a:solidFill>
              </a:rPr>
              <a:pPr/>
              <a:t>61</a:t>
            </a:fld>
            <a:endParaRPr lang="en-US" altLang="en-US" sz="13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1181100" y="696913"/>
            <a:ext cx="4648200" cy="3486150"/>
          </a:xfrm>
          <a:ln/>
        </p:spPr>
      </p:sp>
      <p:sp>
        <p:nvSpPr>
          <p:cNvPr id="40964" name="Rectangle 3"/>
          <p:cNvSpPr>
            <a:spLocks noGrp="1" noChangeArrowheads="1"/>
          </p:cNvSpPr>
          <p:nvPr>
            <p:ph type="body" idx="1"/>
          </p:nvPr>
        </p:nvSpPr>
        <p:spPr>
          <a:xfrm>
            <a:off x="701683" y="4416531"/>
            <a:ext cx="5607050" cy="41832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dirty="0" smtClean="0">
              <a:latin typeface="Times"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717550" y="698500"/>
            <a:ext cx="5575300" cy="3486150"/>
          </a:xfrm>
          <a:ln/>
        </p:spPr>
      </p:sp>
      <p:sp>
        <p:nvSpPr>
          <p:cNvPr id="54275" name="Notes Placeholder 2"/>
          <p:cNvSpPr>
            <a:spLocks noGrp="1"/>
          </p:cNvSpPr>
          <p:nvPr>
            <p:ph type="body" idx="1"/>
          </p:nvPr>
        </p:nvSpPr>
        <p:spPr>
          <a:noFill/>
        </p:spPr>
        <p:txBody>
          <a:bodyPr/>
          <a:lstStyle/>
          <a:p>
            <a:endParaRPr lang="en-US" altLang="en-US" smtClean="0"/>
          </a:p>
        </p:txBody>
      </p:sp>
      <p:sp>
        <p:nvSpPr>
          <p:cNvPr id="54276" name="Slide Number Placeholder 3"/>
          <p:cNvSpPr>
            <a:spLocks noGrp="1"/>
          </p:cNvSpPr>
          <p:nvPr>
            <p:ph type="sldNum" sz="quarter" idx="5"/>
          </p:nvPr>
        </p:nvSpPr>
        <p:spPr>
          <a:noFill/>
        </p:spPr>
        <p:txBody>
          <a:bodyPr/>
          <a:lstStyle>
            <a:lvl1pPr defTabSz="931887">
              <a:defRPr sz="4000">
                <a:solidFill>
                  <a:schemeClr val="tx1"/>
                </a:solidFill>
                <a:latin typeface="Times"/>
              </a:defRPr>
            </a:lvl1pPr>
            <a:lvl2pPr marL="716130" indent="-275434" defTabSz="931887">
              <a:defRPr sz="4000">
                <a:solidFill>
                  <a:schemeClr val="tx1"/>
                </a:solidFill>
                <a:latin typeface="Times"/>
              </a:defRPr>
            </a:lvl2pPr>
            <a:lvl3pPr marL="1101738" indent="-220348" defTabSz="931887">
              <a:defRPr sz="4000">
                <a:solidFill>
                  <a:schemeClr val="tx1"/>
                </a:solidFill>
                <a:latin typeface="Times"/>
              </a:defRPr>
            </a:lvl3pPr>
            <a:lvl4pPr marL="1542433" indent="-220348" defTabSz="931887">
              <a:defRPr sz="4000">
                <a:solidFill>
                  <a:schemeClr val="tx1"/>
                </a:solidFill>
                <a:latin typeface="Times"/>
              </a:defRPr>
            </a:lvl4pPr>
            <a:lvl5pPr marL="1983128" indent="-220348" defTabSz="931887">
              <a:defRPr sz="4000">
                <a:solidFill>
                  <a:schemeClr val="tx1"/>
                </a:solidFill>
                <a:latin typeface="Times"/>
              </a:defRPr>
            </a:lvl5pPr>
            <a:lvl6pPr marL="2423823" indent="-220348" defTabSz="931887" eaLnBrk="0" fontAlgn="base" hangingPunct="0">
              <a:spcBef>
                <a:spcPct val="0"/>
              </a:spcBef>
              <a:spcAft>
                <a:spcPct val="0"/>
              </a:spcAft>
              <a:defRPr sz="4000">
                <a:solidFill>
                  <a:schemeClr val="tx1"/>
                </a:solidFill>
                <a:latin typeface="Times"/>
              </a:defRPr>
            </a:lvl6pPr>
            <a:lvl7pPr marL="2864518" indent="-220348" defTabSz="931887" eaLnBrk="0" fontAlgn="base" hangingPunct="0">
              <a:spcBef>
                <a:spcPct val="0"/>
              </a:spcBef>
              <a:spcAft>
                <a:spcPct val="0"/>
              </a:spcAft>
              <a:defRPr sz="4000">
                <a:solidFill>
                  <a:schemeClr val="tx1"/>
                </a:solidFill>
                <a:latin typeface="Times"/>
              </a:defRPr>
            </a:lvl7pPr>
            <a:lvl8pPr marL="3305213" indent="-220348" defTabSz="931887" eaLnBrk="0" fontAlgn="base" hangingPunct="0">
              <a:spcBef>
                <a:spcPct val="0"/>
              </a:spcBef>
              <a:spcAft>
                <a:spcPct val="0"/>
              </a:spcAft>
              <a:defRPr sz="4000">
                <a:solidFill>
                  <a:schemeClr val="tx1"/>
                </a:solidFill>
                <a:latin typeface="Times"/>
              </a:defRPr>
            </a:lvl8pPr>
            <a:lvl9pPr marL="3745908" indent="-220348" defTabSz="931887" eaLnBrk="0" fontAlgn="base" hangingPunct="0">
              <a:spcBef>
                <a:spcPct val="0"/>
              </a:spcBef>
              <a:spcAft>
                <a:spcPct val="0"/>
              </a:spcAft>
              <a:defRPr sz="4000">
                <a:solidFill>
                  <a:schemeClr val="tx1"/>
                </a:solidFill>
                <a:latin typeface="Times"/>
              </a:defRPr>
            </a:lvl9pPr>
          </a:lstStyle>
          <a:p>
            <a:fld id="{0BF93778-1F38-4563-867C-094350949A13}" type="slidenum">
              <a:rPr lang="en-US" altLang="en-US" sz="1300">
                <a:solidFill>
                  <a:prstClr val="black"/>
                </a:solidFill>
              </a:rPr>
              <a:pPr/>
              <a:t>62</a:t>
            </a:fld>
            <a:endParaRPr lang="en-US" altLang="en-US" sz="130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717550" y="698500"/>
            <a:ext cx="5575300" cy="3486150"/>
          </a:xfrm>
          <a:ln/>
        </p:spPr>
      </p:sp>
      <p:sp>
        <p:nvSpPr>
          <p:cNvPr id="55299" name="Notes Placeholder 2"/>
          <p:cNvSpPr>
            <a:spLocks noGrp="1"/>
          </p:cNvSpPr>
          <p:nvPr>
            <p:ph type="body" idx="1"/>
          </p:nvPr>
        </p:nvSpPr>
        <p:spPr>
          <a:noFill/>
        </p:spPr>
        <p:txBody>
          <a:bodyPr/>
          <a:lstStyle/>
          <a:p>
            <a:endParaRPr lang="en-US" altLang="en-US" smtClean="0"/>
          </a:p>
        </p:txBody>
      </p:sp>
      <p:sp>
        <p:nvSpPr>
          <p:cNvPr id="55300" name="Slide Number Placeholder 3"/>
          <p:cNvSpPr>
            <a:spLocks noGrp="1"/>
          </p:cNvSpPr>
          <p:nvPr>
            <p:ph type="sldNum" sz="quarter" idx="5"/>
          </p:nvPr>
        </p:nvSpPr>
        <p:spPr>
          <a:noFill/>
        </p:spPr>
        <p:txBody>
          <a:bodyPr/>
          <a:lstStyle>
            <a:lvl1pPr defTabSz="931887">
              <a:defRPr sz="4000">
                <a:solidFill>
                  <a:schemeClr val="tx1"/>
                </a:solidFill>
                <a:latin typeface="Times"/>
              </a:defRPr>
            </a:lvl1pPr>
            <a:lvl2pPr marL="716130" indent="-275434" defTabSz="931887">
              <a:defRPr sz="4000">
                <a:solidFill>
                  <a:schemeClr val="tx1"/>
                </a:solidFill>
                <a:latin typeface="Times"/>
              </a:defRPr>
            </a:lvl2pPr>
            <a:lvl3pPr marL="1101738" indent="-220348" defTabSz="931887">
              <a:defRPr sz="4000">
                <a:solidFill>
                  <a:schemeClr val="tx1"/>
                </a:solidFill>
                <a:latin typeface="Times"/>
              </a:defRPr>
            </a:lvl3pPr>
            <a:lvl4pPr marL="1542433" indent="-220348" defTabSz="931887">
              <a:defRPr sz="4000">
                <a:solidFill>
                  <a:schemeClr val="tx1"/>
                </a:solidFill>
                <a:latin typeface="Times"/>
              </a:defRPr>
            </a:lvl4pPr>
            <a:lvl5pPr marL="1983128" indent="-220348" defTabSz="931887">
              <a:defRPr sz="4000">
                <a:solidFill>
                  <a:schemeClr val="tx1"/>
                </a:solidFill>
                <a:latin typeface="Times"/>
              </a:defRPr>
            </a:lvl5pPr>
            <a:lvl6pPr marL="2423823" indent="-220348" defTabSz="931887" eaLnBrk="0" fontAlgn="base" hangingPunct="0">
              <a:spcBef>
                <a:spcPct val="0"/>
              </a:spcBef>
              <a:spcAft>
                <a:spcPct val="0"/>
              </a:spcAft>
              <a:defRPr sz="4000">
                <a:solidFill>
                  <a:schemeClr val="tx1"/>
                </a:solidFill>
                <a:latin typeface="Times"/>
              </a:defRPr>
            </a:lvl6pPr>
            <a:lvl7pPr marL="2864518" indent="-220348" defTabSz="931887" eaLnBrk="0" fontAlgn="base" hangingPunct="0">
              <a:spcBef>
                <a:spcPct val="0"/>
              </a:spcBef>
              <a:spcAft>
                <a:spcPct val="0"/>
              </a:spcAft>
              <a:defRPr sz="4000">
                <a:solidFill>
                  <a:schemeClr val="tx1"/>
                </a:solidFill>
                <a:latin typeface="Times"/>
              </a:defRPr>
            </a:lvl7pPr>
            <a:lvl8pPr marL="3305213" indent="-220348" defTabSz="931887" eaLnBrk="0" fontAlgn="base" hangingPunct="0">
              <a:spcBef>
                <a:spcPct val="0"/>
              </a:spcBef>
              <a:spcAft>
                <a:spcPct val="0"/>
              </a:spcAft>
              <a:defRPr sz="4000">
                <a:solidFill>
                  <a:schemeClr val="tx1"/>
                </a:solidFill>
                <a:latin typeface="Times"/>
              </a:defRPr>
            </a:lvl8pPr>
            <a:lvl9pPr marL="3745908" indent="-220348" defTabSz="931887" eaLnBrk="0" fontAlgn="base" hangingPunct="0">
              <a:spcBef>
                <a:spcPct val="0"/>
              </a:spcBef>
              <a:spcAft>
                <a:spcPct val="0"/>
              </a:spcAft>
              <a:defRPr sz="4000">
                <a:solidFill>
                  <a:schemeClr val="tx1"/>
                </a:solidFill>
                <a:latin typeface="Times"/>
              </a:defRPr>
            </a:lvl9pPr>
          </a:lstStyle>
          <a:p>
            <a:fld id="{42718406-4064-49A8-AA18-B16D2594FE6B}" type="slidenum">
              <a:rPr lang="en-US" altLang="en-US" sz="1300">
                <a:solidFill>
                  <a:prstClr val="black"/>
                </a:solidFill>
              </a:rPr>
              <a:pPr/>
              <a:t>63</a:t>
            </a:fld>
            <a:endParaRPr lang="en-US" altLang="en-US" sz="13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717550" y="698500"/>
            <a:ext cx="5575300" cy="3486150"/>
          </a:xfrm>
          <a:ln/>
        </p:spPr>
      </p:sp>
      <p:sp>
        <p:nvSpPr>
          <p:cNvPr id="56323" name="Notes Placeholder 2"/>
          <p:cNvSpPr>
            <a:spLocks noGrp="1"/>
          </p:cNvSpPr>
          <p:nvPr>
            <p:ph type="body" idx="1"/>
          </p:nvPr>
        </p:nvSpPr>
        <p:spPr>
          <a:noFill/>
        </p:spPr>
        <p:txBody>
          <a:bodyPr/>
          <a:lstStyle/>
          <a:p>
            <a:endParaRPr lang="en-US" altLang="en-US" smtClean="0"/>
          </a:p>
        </p:txBody>
      </p:sp>
      <p:sp>
        <p:nvSpPr>
          <p:cNvPr id="56324" name="Slide Number Placeholder 3"/>
          <p:cNvSpPr>
            <a:spLocks noGrp="1"/>
          </p:cNvSpPr>
          <p:nvPr>
            <p:ph type="sldNum" sz="quarter" idx="5"/>
          </p:nvPr>
        </p:nvSpPr>
        <p:spPr>
          <a:noFill/>
        </p:spPr>
        <p:txBody>
          <a:bodyPr/>
          <a:lstStyle>
            <a:lvl1pPr defTabSz="931887">
              <a:defRPr sz="4000">
                <a:solidFill>
                  <a:schemeClr val="tx1"/>
                </a:solidFill>
                <a:latin typeface="Times"/>
              </a:defRPr>
            </a:lvl1pPr>
            <a:lvl2pPr marL="716130" indent="-275434" defTabSz="931887">
              <a:defRPr sz="4000">
                <a:solidFill>
                  <a:schemeClr val="tx1"/>
                </a:solidFill>
                <a:latin typeface="Times"/>
              </a:defRPr>
            </a:lvl2pPr>
            <a:lvl3pPr marL="1101738" indent="-220348" defTabSz="931887">
              <a:defRPr sz="4000">
                <a:solidFill>
                  <a:schemeClr val="tx1"/>
                </a:solidFill>
                <a:latin typeface="Times"/>
              </a:defRPr>
            </a:lvl3pPr>
            <a:lvl4pPr marL="1542433" indent="-220348" defTabSz="931887">
              <a:defRPr sz="4000">
                <a:solidFill>
                  <a:schemeClr val="tx1"/>
                </a:solidFill>
                <a:latin typeface="Times"/>
              </a:defRPr>
            </a:lvl4pPr>
            <a:lvl5pPr marL="1983128" indent="-220348" defTabSz="931887">
              <a:defRPr sz="4000">
                <a:solidFill>
                  <a:schemeClr val="tx1"/>
                </a:solidFill>
                <a:latin typeface="Times"/>
              </a:defRPr>
            </a:lvl5pPr>
            <a:lvl6pPr marL="2423823" indent="-220348" defTabSz="931887" eaLnBrk="0" fontAlgn="base" hangingPunct="0">
              <a:spcBef>
                <a:spcPct val="0"/>
              </a:spcBef>
              <a:spcAft>
                <a:spcPct val="0"/>
              </a:spcAft>
              <a:defRPr sz="4000">
                <a:solidFill>
                  <a:schemeClr val="tx1"/>
                </a:solidFill>
                <a:latin typeface="Times"/>
              </a:defRPr>
            </a:lvl6pPr>
            <a:lvl7pPr marL="2864518" indent="-220348" defTabSz="931887" eaLnBrk="0" fontAlgn="base" hangingPunct="0">
              <a:spcBef>
                <a:spcPct val="0"/>
              </a:spcBef>
              <a:spcAft>
                <a:spcPct val="0"/>
              </a:spcAft>
              <a:defRPr sz="4000">
                <a:solidFill>
                  <a:schemeClr val="tx1"/>
                </a:solidFill>
                <a:latin typeface="Times"/>
              </a:defRPr>
            </a:lvl7pPr>
            <a:lvl8pPr marL="3305213" indent="-220348" defTabSz="931887" eaLnBrk="0" fontAlgn="base" hangingPunct="0">
              <a:spcBef>
                <a:spcPct val="0"/>
              </a:spcBef>
              <a:spcAft>
                <a:spcPct val="0"/>
              </a:spcAft>
              <a:defRPr sz="4000">
                <a:solidFill>
                  <a:schemeClr val="tx1"/>
                </a:solidFill>
                <a:latin typeface="Times"/>
              </a:defRPr>
            </a:lvl8pPr>
            <a:lvl9pPr marL="3745908" indent="-220348" defTabSz="931887" eaLnBrk="0" fontAlgn="base" hangingPunct="0">
              <a:spcBef>
                <a:spcPct val="0"/>
              </a:spcBef>
              <a:spcAft>
                <a:spcPct val="0"/>
              </a:spcAft>
              <a:defRPr sz="4000">
                <a:solidFill>
                  <a:schemeClr val="tx1"/>
                </a:solidFill>
                <a:latin typeface="Times"/>
              </a:defRPr>
            </a:lvl9pPr>
          </a:lstStyle>
          <a:p>
            <a:fld id="{0A76ED7B-EC92-47D1-809A-891585286EE9}" type="slidenum">
              <a:rPr lang="en-US" altLang="en-US" sz="1300">
                <a:solidFill>
                  <a:prstClr val="black"/>
                </a:solidFill>
              </a:rPr>
              <a:pPr/>
              <a:t>64</a:t>
            </a:fld>
            <a:endParaRPr lang="en-US" altLang="en-US" sz="130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8F07-6BAA-4E65-9873-47AE5D4E7393}"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270885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8F07-6BAA-4E65-9873-47AE5D4E7393}"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4270885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2813" rtl="0" eaLnBrk="0" fontAlgn="base" latinLnBrk="0" hangingPunct="0">
              <a:lnSpc>
                <a:spcPct val="100000"/>
              </a:lnSpc>
              <a:spcBef>
                <a:spcPct val="30000"/>
              </a:spcBef>
              <a:spcAft>
                <a:spcPct val="0"/>
              </a:spcAft>
              <a:buClrTx/>
              <a:buSzTx/>
              <a:buFontTx/>
              <a:buChar char="-"/>
              <a:tabLst/>
              <a:defRPr/>
            </a:pPr>
            <a:r>
              <a:rPr lang="en-US" dirty="0" smtClean="0"/>
              <a:t>Bill 132</a:t>
            </a:r>
            <a:r>
              <a:rPr lang="en-US" baseline="0" dirty="0" smtClean="0"/>
              <a:t> </a:t>
            </a:r>
            <a:r>
              <a:rPr lang="en-US" dirty="0" smtClean="0"/>
              <a:t>amended various statutes with respect to sexual violence, sexual harassment, domestic violence and related matters.</a:t>
            </a:r>
          </a:p>
          <a:p>
            <a:pPr marL="171450" indent="-171450">
              <a:buFontTx/>
              <a:buChar char="-"/>
            </a:pPr>
            <a:endParaRPr lang="en-US" dirty="0" smtClean="0"/>
          </a:p>
          <a:p>
            <a:pPr marL="171450" indent="-171450">
              <a:buFontTx/>
              <a:buChar char="-"/>
            </a:pPr>
            <a:r>
              <a:rPr lang="en-US" dirty="0" smtClean="0"/>
              <a:t>The development</a:t>
            </a:r>
            <a:r>
              <a:rPr lang="en-US" baseline="0" dirty="0" smtClean="0"/>
              <a:t> of the Sexual Violence Policy was a result of a process of collaboration and community consultation. </a:t>
            </a:r>
          </a:p>
          <a:p>
            <a:pPr marL="171450" indent="-171450">
              <a:buFontTx/>
              <a:buChar char="-"/>
            </a:pPr>
            <a:endParaRPr lang="en-US" baseline="0" dirty="0" smtClean="0"/>
          </a:p>
          <a:p>
            <a:pPr marL="171450" indent="-171450">
              <a:buFontTx/>
              <a:buChar char="-"/>
            </a:pPr>
            <a:r>
              <a:rPr lang="en-US" baseline="0" dirty="0" smtClean="0"/>
              <a:t>The Policy was the outcome of the extensive and ongoing dedication of the Sexual Violence Policy Working Group. </a:t>
            </a:r>
          </a:p>
          <a:p>
            <a:pPr marL="0" indent="0">
              <a:buFontTx/>
              <a:buNone/>
            </a:pPr>
            <a:endParaRPr lang="en-US" baseline="0" dirty="0" smtClean="0"/>
          </a:p>
          <a:p>
            <a:pPr marL="171450" indent="-171450">
              <a:buFontTx/>
              <a:buChar char="-"/>
            </a:pPr>
            <a:r>
              <a:rPr lang="en-US" baseline="0" dirty="0" smtClean="0"/>
              <a:t>We also did a wide consultation process with the community.</a:t>
            </a:r>
          </a:p>
          <a:p>
            <a:pPr marL="627063" lvl="1" indent="-171450">
              <a:buFontTx/>
              <a:buChar char="-"/>
            </a:pPr>
            <a:r>
              <a:rPr lang="en-US" baseline="0" dirty="0" smtClean="0"/>
              <a:t>Met with over 600 community members.</a:t>
            </a:r>
          </a:p>
          <a:p>
            <a:pPr marL="0" indent="0">
              <a:buFontTx/>
              <a:buNone/>
            </a:pPr>
            <a:endParaRPr lang="en-US" baseline="0" dirty="0" smtClean="0"/>
          </a:p>
          <a:p>
            <a:pPr marL="171450" indent="-171450">
              <a:buFontTx/>
              <a:buChar char="-"/>
            </a:pPr>
            <a:r>
              <a:rPr lang="en-US" baseline="0" dirty="0" smtClean="0"/>
              <a:t>Policy Approval was a significant milestone for our community.</a:t>
            </a:r>
          </a:p>
          <a:p>
            <a:pPr marL="627063" lvl="1" indent="-171450">
              <a:buFontTx/>
              <a:buChar char="-"/>
            </a:pPr>
            <a:r>
              <a:rPr lang="en-US" baseline="0" dirty="0" smtClean="0"/>
              <a:t>We will continue to improve processes and services based on community input.</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8BA8D67-CAB9-419A-9896-78C6220A0FCD}"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66535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2813" rtl="0" eaLnBrk="0" fontAlgn="base" latinLnBrk="0" hangingPunct="0">
              <a:lnSpc>
                <a:spcPct val="100000"/>
              </a:lnSpc>
              <a:spcBef>
                <a:spcPct val="30000"/>
              </a:spcBef>
              <a:spcAft>
                <a:spcPct val="0"/>
              </a:spcAft>
              <a:buClrTx/>
              <a:buSzTx/>
              <a:buFontTx/>
              <a:buChar char="-"/>
              <a:tabLst/>
              <a:defRPr/>
            </a:pPr>
            <a:r>
              <a:rPr lang="en-US" dirty="0" smtClean="0"/>
              <a:t>The Sexual Violence Policy replaces the Policy on Sexual Assault Awareness, Prevention, and Response Policy and the Policy on Sexual Harassment.</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smtClean="0"/>
              <a:t>- Sexual Violence is a broad term reflecting a continuum of violence.</a:t>
            </a:r>
          </a:p>
          <a:p>
            <a:pPr marL="171450" marR="0" indent="-171450" algn="l" defTabSz="912813" rtl="0" eaLnBrk="0" fontAlgn="base" latinLnBrk="0" hangingPunct="0">
              <a:lnSpc>
                <a:spcPct val="100000"/>
              </a:lnSpc>
              <a:spcBef>
                <a:spcPct val="30000"/>
              </a:spcBef>
              <a:spcAft>
                <a:spcPct val="0"/>
              </a:spcAft>
              <a:buClrTx/>
              <a:buSzTx/>
              <a:buFontTx/>
              <a:buChar char="-"/>
              <a:tabLst/>
              <a:defRPr/>
            </a:pPr>
            <a:endParaRPr lang="en-US" baseline="0" dirty="0" smtClean="0"/>
          </a:p>
          <a:p>
            <a:pPr marL="0" marR="0" indent="0" algn="l" defTabSz="912813"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smtClean="0"/>
              <a:t>-</a:t>
            </a:r>
            <a:r>
              <a:rPr lang="en-US" baseline="0" dirty="0" smtClean="0"/>
              <a:t> </a:t>
            </a:r>
            <a:r>
              <a:rPr lang="en-US" dirty="0" smtClean="0"/>
              <a:t>The Policy has a broad scope.</a:t>
            </a:r>
          </a:p>
          <a:p>
            <a:pPr>
              <a:buFont typeface="Wingdings" panose="05000000000000000000" pitchFamily="2" charset="2"/>
              <a:buNone/>
            </a:pPr>
            <a:endParaRPr lang="en-US" dirty="0" smtClean="0"/>
          </a:p>
          <a:p>
            <a:pPr>
              <a:buFont typeface="Wingdings" panose="05000000000000000000" pitchFamily="2" charset="2"/>
              <a:buNone/>
            </a:pPr>
            <a:r>
              <a:rPr lang="en-US" dirty="0" smtClean="0"/>
              <a:t>- Applies</a:t>
            </a:r>
            <a:r>
              <a:rPr lang="en-US" baseline="0" dirty="0" smtClean="0"/>
              <a:t> to </a:t>
            </a:r>
            <a:r>
              <a:rPr lang="en-US" dirty="0" smtClean="0"/>
              <a:t>students, staff, administrators, faculty, librarians, members of the Board of Governors and Senate, adjunct and visiting faculty, postdoctoral fellows, volunteers,</a:t>
            </a:r>
            <a:r>
              <a:rPr lang="en-US" baseline="0" dirty="0" smtClean="0"/>
              <a:t> </a:t>
            </a:r>
            <a:r>
              <a:rPr lang="en-US" dirty="0" smtClean="0"/>
              <a:t>contractors, and invited guests. </a:t>
            </a:r>
          </a:p>
          <a:p>
            <a:pPr marL="0" indent="0">
              <a:buNone/>
            </a:pPr>
            <a:endParaRPr lang="en-US" dirty="0" smtClean="0"/>
          </a:p>
          <a:p>
            <a:r>
              <a:rPr lang="en-CA" dirty="0" smtClean="0"/>
              <a:t>-</a:t>
            </a:r>
            <a:r>
              <a:rPr lang="en-CA" baseline="0" dirty="0" smtClean="0"/>
              <a:t> It is also important to note that the Policy does not replace collective agreement provisions, nor does it limit access to external legal proceedings.</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1ED7FC1-5DD3-4EC3-A603-B3B50816D5A1}"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388419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Tx/>
              <a:buNone/>
            </a:pPr>
            <a:r>
              <a:rPr lang="en-US" dirty="0" smtClean="0"/>
              <a:t>- The Policy </a:t>
            </a:r>
            <a:r>
              <a:rPr lang="en-US" baseline="0" dirty="0" smtClean="0"/>
              <a:t>recognizes the complexity of experiences of sexual violence and that sexual violence can be motivated by </a:t>
            </a:r>
            <a:r>
              <a:rPr lang="en-US" dirty="0" smtClean="0"/>
              <a:t>sexism, racism,</a:t>
            </a:r>
            <a:r>
              <a:rPr lang="en-US" baseline="0" dirty="0" smtClean="0"/>
              <a:t> </a:t>
            </a:r>
            <a:r>
              <a:rPr lang="en-US" dirty="0" smtClean="0"/>
              <a:t>colonialism,</a:t>
            </a:r>
            <a:r>
              <a:rPr lang="en-US" baseline="0" dirty="0" smtClean="0"/>
              <a:t> </a:t>
            </a:r>
            <a:r>
              <a:rPr lang="en-US" dirty="0" smtClean="0"/>
              <a:t>ableism,</a:t>
            </a:r>
            <a:r>
              <a:rPr lang="en-US" baseline="0" dirty="0" smtClean="0"/>
              <a:t> </a:t>
            </a:r>
            <a:r>
              <a:rPr lang="en-US" dirty="0" smtClean="0"/>
              <a:t>homophobia and/or</a:t>
            </a:r>
            <a:r>
              <a:rPr lang="en-US" baseline="0" dirty="0" smtClean="0"/>
              <a:t> </a:t>
            </a:r>
            <a:r>
              <a:rPr lang="en-US" dirty="0" smtClean="0"/>
              <a:t>transphobia.</a:t>
            </a:r>
          </a:p>
          <a:p>
            <a:pPr marL="0" indent="0">
              <a:buFontTx/>
              <a:buNone/>
            </a:pPr>
            <a:endParaRPr lang="en-US" dirty="0" smtClean="0"/>
          </a:p>
          <a:p>
            <a:pPr marL="0" indent="0">
              <a:buFontTx/>
              <a:buNone/>
            </a:pPr>
            <a:r>
              <a:rPr lang="en-US" dirty="0" smtClean="0"/>
              <a:t>- This can be part of a wider societal context that includes patriarchy, whiteness, and colonization as contributors to acts of sexual violence. </a:t>
            </a:r>
          </a:p>
          <a:p>
            <a:endParaRPr lang="en-US" dirty="0" smtClean="0"/>
          </a:p>
          <a:p>
            <a:r>
              <a:rPr lang="en-US" dirty="0" smtClean="0"/>
              <a:t>- Part</a:t>
            </a:r>
            <a:r>
              <a:rPr lang="en-US" baseline="0" dirty="0" smtClean="0"/>
              <a:t> of our ongoing commitment is to strive to reduce these barriers within our own community. </a:t>
            </a:r>
          </a:p>
          <a:p>
            <a:endParaRPr lang="en-US" baseline="0" dirty="0" smtClean="0"/>
          </a:p>
          <a:p>
            <a:r>
              <a:rPr lang="en-US" baseline="0" dirty="0" smtClean="0"/>
              <a:t>- Examples of reducing barriers are:</a:t>
            </a:r>
          </a:p>
          <a:p>
            <a:pPr marL="627063" lvl="1" indent="-171450">
              <a:buFontTx/>
              <a:buChar char="-"/>
            </a:pPr>
            <a:r>
              <a:rPr lang="en-US" baseline="0" dirty="0" smtClean="0"/>
              <a:t>Streaming processes (Having a designated office)</a:t>
            </a:r>
          </a:p>
          <a:p>
            <a:pPr marL="627063" lvl="1" indent="-171450">
              <a:buFontTx/>
              <a:buChar char="-"/>
            </a:pPr>
            <a:r>
              <a:rPr lang="en-US" baseline="0" dirty="0" smtClean="0"/>
              <a:t>Communicating broadly about the policy and processes</a:t>
            </a:r>
          </a:p>
          <a:p>
            <a:pPr marL="627063" lvl="1" indent="-171450">
              <a:buFontTx/>
              <a:buChar char="-"/>
            </a:pPr>
            <a:r>
              <a:rPr lang="en-US" baseline="0" dirty="0" smtClean="0"/>
              <a:t>Changing the practice around automatic reporting to police services.</a:t>
            </a:r>
          </a:p>
          <a:p>
            <a:pPr marL="627063" lvl="1" indent="-171450">
              <a:buFontTx/>
              <a:buChar char="-"/>
            </a:pPr>
            <a:r>
              <a:rPr lang="en-US" baseline="0" dirty="0" smtClean="0"/>
              <a:t>Developing training for the community that takes a more in-depth look at the barriers </a:t>
            </a:r>
          </a:p>
          <a:p>
            <a:pPr marL="627063" lvl="1" indent="-171450">
              <a:buFontTx/>
              <a:buChar char="-"/>
            </a:pPr>
            <a:r>
              <a:rPr lang="en-US" baseline="0" dirty="0" smtClean="0"/>
              <a:t>Providing culturally and community specific referrals</a:t>
            </a:r>
          </a:p>
          <a:p>
            <a:pPr marL="0" indent="0">
              <a:buFontTx/>
              <a:buNone/>
            </a:pPr>
            <a:endParaRPr lang="en-US" baseline="0" dirty="0" smtClean="0"/>
          </a:p>
          <a:p>
            <a:pPr marL="627063" lvl="1" indent="-171450">
              <a:buFontTx/>
              <a:buChar char="-"/>
            </a:pPr>
            <a:r>
              <a:rPr lang="en-US" baseline="0" dirty="0" smtClean="0"/>
              <a:t>And having a policy in place that applies to all community members.</a:t>
            </a:r>
          </a:p>
          <a:p>
            <a:endParaRPr lang="en-US" dirty="0"/>
          </a:p>
        </p:txBody>
      </p:sp>
      <p:sp>
        <p:nvSpPr>
          <p:cNvPr id="4" name="Slide Number Placeholder 3"/>
          <p:cNvSpPr>
            <a:spLocks noGrp="1"/>
          </p:cNvSpPr>
          <p:nvPr>
            <p:ph type="sldNum" sz="quarter" idx="10"/>
          </p:nvPr>
        </p:nvSpPr>
        <p:spPr/>
        <p:txBody>
          <a:bodyPr/>
          <a:lstStyle/>
          <a:p>
            <a:pPr>
              <a:defRPr/>
            </a:pPr>
            <a:fld id="{C8BA8D67-CAB9-419A-9896-78C6220A0FCD}"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1044279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The Sexual Violence Response Office is a resource for all community members</a:t>
            </a:r>
            <a:r>
              <a:rPr lang="en-CA" baseline="0" dirty="0" smtClean="0"/>
              <a:t>, including students, staff, and faculty. </a:t>
            </a:r>
          </a:p>
          <a:p>
            <a:endParaRPr lang="en-CA" baseline="0" dirty="0" smtClean="0"/>
          </a:p>
          <a:p>
            <a:r>
              <a:rPr lang="en-CA" baseline="0" dirty="0" smtClean="0"/>
              <a:t>- You can contact them 24/7 by phone.</a:t>
            </a:r>
            <a:endParaRPr lang="en-CA" dirty="0"/>
          </a:p>
        </p:txBody>
      </p:sp>
      <p:sp>
        <p:nvSpPr>
          <p:cNvPr id="4" name="Slide Number Placeholder 3"/>
          <p:cNvSpPr>
            <a:spLocks noGrp="1"/>
          </p:cNvSpPr>
          <p:nvPr>
            <p:ph type="sldNum" sz="quarter" idx="10"/>
          </p:nvPr>
        </p:nvSpPr>
        <p:spPr/>
        <p:txBody>
          <a:bodyPr/>
          <a:lstStyle/>
          <a:p>
            <a:pPr>
              <a:defRPr/>
            </a:pPr>
            <a:fld id="{C8BA8D67-CAB9-419A-9896-78C6220A0FCD}" type="slidenum">
              <a:rPr lang="en-US" smtClean="0">
                <a:solidFill>
                  <a:prstClr val="black"/>
                </a:solidFill>
              </a:rPr>
              <a:pPr>
                <a:defRPr/>
              </a:pPr>
              <a:t>76</a:t>
            </a:fld>
            <a:endParaRPr lang="en-US" dirty="0">
              <a:solidFill>
                <a:prstClr val="black"/>
              </a:solidFill>
            </a:endParaRPr>
          </a:p>
        </p:txBody>
      </p:sp>
    </p:spTree>
    <p:extLst>
      <p:ext uri="{BB962C8B-B14F-4D97-AF65-F5344CB8AC3E}">
        <p14:creationId xmlns:p14="http://schemas.microsoft.com/office/powerpoint/2010/main" val="2809270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complaint</a:t>
            </a:r>
            <a:r>
              <a:rPr lang="en-US" baseline="0" dirty="0" smtClean="0"/>
              <a:t> process is based on the affiliation of the respondent.</a:t>
            </a:r>
          </a:p>
          <a:p>
            <a:endParaRPr lang="en-US" baseline="0" dirty="0" smtClean="0"/>
          </a:p>
          <a:p>
            <a:r>
              <a:rPr lang="en-US" baseline="0" dirty="0" smtClean="0"/>
              <a:t>- The Policy created more alignment of the Student process with Staff/Faculty Process.</a:t>
            </a:r>
          </a:p>
        </p:txBody>
      </p:sp>
      <p:sp>
        <p:nvSpPr>
          <p:cNvPr id="4" name="Slide Number Placeholder 3"/>
          <p:cNvSpPr>
            <a:spLocks noGrp="1"/>
          </p:cNvSpPr>
          <p:nvPr>
            <p:ph type="sldNum" sz="quarter" idx="10"/>
          </p:nvPr>
        </p:nvSpPr>
        <p:spPr/>
        <p:txBody>
          <a:bodyPr/>
          <a:lstStyle/>
          <a:p>
            <a:pPr>
              <a:defRPr/>
            </a:pPr>
            <a:fld id="{C8BA8D67-CAB9-419A-9896-78C6220A0FCD}"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204022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F0D37-F1B8-41EF-A8A8-5DF374767E33}" type="slidenum">
              <a:rPr lang="en-US" smtClean="0"/>
              <a:pPr/>
              <a:t>4</a:t>
            </a:fld>
            <a:endParaRPr lang="en-US"/>
          </a:p>
        </p:txBody>
      </p:sp>
    </p:spTree>
    <p:extLst>
      <p:ext uri="{BB962C8B-B14F-4D97-AF65-F5344CB8AC3E}">
        <p14:creationId xmlns:p14="http://schemas.microsoft.com/office/powerpoint/2010/main" val="3130669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Programming will aim to address systemic issues contributing to sexual violence and aim to challenge rape culture and other forms of discrimination and hate.</a:t>
            </a:r>
            <a:endParaRPr lang="en-US" dirty="0"/>
          </a:p>
        </p:txBody>
      </p:sp>
      <p:sp>
        <p:nvSpPr>
          <p:cNvPr id="4" name="Slide Number Placeholder 3"/>
          <p:cNvSpPr>
            <a:spLocks noGrp="1"/>
          </p:cNvSpPr>
          <p:nvPr>
            <p:ph type="sldNum" sz="quarter" idx="10"/>
          </p:nvPr>
        </p:nvSpPr>
        <p:spPr/>
        <p:txBody>
          <a:bodyPr/>
          <a:lstStyle/>
          <a:p>
            <a:pPr>
              <a:defRPr/>
            </a:pPr>
            <a:fld id="{C8BA8D67-CAB9-419A-9896-78C6220A0FCD}" type="slidenum">
              <a:rPr lang="en-US" smtClean="0">
                <a:solidFill>
                  <a:prstClr val="black"/>
                </a:solidFill>
              </a:rPr>
              <a:pPr>
                <a:defRPr/>
              </a:pPr>
              <a:t>78</a:t>
            </a:fld>
            <a:endParaRPr lang="en-US" dirty="0">
              <a:solidFill>
                <a:prstClr val="black"/>
              </a:solidFill>
            </a:endParaRPr>
          </a:p>
        </p:txBody>
      </p:sp>
    </p:spTree>
    <p:extLst>
      <p:ext uri="{BB962C8B-B14F-4D97-AF65-F5344CB8AC3E}">
        <p14:creationId xmlns:p14="http://schemas.microsoft.com/office/powerpoint/2010/main" val="829084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D152E3A6-E648-41C1-AF7D-7A7FA2471B12}" type="slidenum">
              <a:rPr lang="en-US" altLang="en-US" smtClean="0">
                <a:solidFill>
                  <a:prstClr val="black"/>
                </a:solidFill>
              </a:rPr>
              <a:pPr/>
              <a:t>79</a:t>
            </a:fld>
            <a:endParaRPr lang="en-US" alt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08F07-6BAA-4E65-9873-47AE5D4E7393}"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427088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F0D37-F1B8-41EF-A8A8-5DF374767E33}" type="slidenum">
              <a:rPr lang="en-US" smtClean="0"/>
              <a:pPr/>
              <a:t>5</a:t>
            </a:fld>
            <a:endParaRPr lang="en-US"/>
          </a:p>
        </p:txBody>
      </p:sp>
    </p:spTree>
    <p:extLst>
      <p:ext uri="{BB962C8B-B14F-4D97-AF65-F5344CB8AC3E}">
        <p14:creationId xmlns:p14="http://schemas.microsoft.com/office/powerpoint/2010/main" val="48723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3290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1"/>
            <a:endParaRPr lang="en-CA" dirty="0"/>
          </a:p>
          <a:p>
            <a:pPr lvl="1"/>
            <a:endParaRPr lang="en-US" dirty="0"/>
          </a:p>
        </p:txBody>
      </p:sp>
    </p:spTree>
    <p:extLst>
      <p:ext uri="{BB962C8B-B14F-4D97-AF65-F5344CB8AC3E}">
        <p14:creationId xmlns:p14="http://schemas.microsoft.com/office/powerpoint/2010/main" val="33249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Arial" charset="0"/>
                <a:cs typeface="Arial" charset="0"/>
              </a:rPr>
              <a:t>Enrolment Contract Target aligns with SMA commitments</a:t>
            </a:r>
            <a:endParaRPr lang="en-US" baseline="0" dirty="0" smtClean="0">
              <a:latin typeface="Calibri" charset="0"/>
            </a:endParaRPr>
          </a:p>
          <a:p>
            <a:pPr>
              <a:spcBef>
                <a:spcPct val="0"/>
              </a:spcBef>
            </a:pPr>
            <a:r>
              <a:rPr lang="en-US" baseline="0" dirty="0" smtClean="0">
                <a:latin typeface="Calibri" charset="0"/>
              </a:rPr>
              <a:t> </a:t>
            </a:r>
          </a:p>
          <a:p>
            <a:pPr>
              <a:spcBef>
                <a:spcPct val="0"/>
              </a:spcBef>
            </a:pPr>
            <a:r>
              <a:rPr lang="en-US" dirty="0" smtClean="0">
                <a:latin typeface="Calibri" charset="0"/>
              </a:rPr>
              <a:t>Faculties experiencing</a:t>
            </a:r>
            <a:r>
              <a:rPr lang="en-US" baseline="0" dirty="0" smtClean="0">
                <a:latin typeface="Calibri" charset="0"/>
              </a:rPr>
              <a:t> domestic declines and/or short of enrolment contracts: LAPS, ENVS, </a:t>
            </a:r>
            <a:r>
              <a:rPr lang="en-US" baseline="0" dirty="0" err="1" smtClean="0">
                <a:latin typeface="Calibri" charset="0"/>
              </a:rPr>
              <a:t>Glendon</a:t>
            </a:r>
            <a:r>
              <a:rPr lang="en-US" baseline="0" dirty="0" smtClean="0">
                <a:latin typeface="Calibri" charset="0"/>
              </a:rPr>
              <a:t> and Science</a:t>
            </a:r>
            <a:endParaRPr lang="en-US" dirty="0" smtClean="0">
              <a:latin typeface="Calibri" charset="0"/>
            </a:endParaRPr>
          </a:p>
          <a:p>
            <a:pPr>
              <a:spcBef>
                <a:spcPct val="0"/>
              </a:spcBef>
            </a:pPr>
            <a:r>
              <a:rPr lang="en-US" dirty="0" smtClean="0">
                <a:latin typeface="Calibri" charset="0"/>
              </a:rPr>
              <a:t>Target and actuals includes the government-mandated decrease in enrolment in Education to conform to the new 2-year curriculum. Education</a:t>
            </a:r>
            <a:r>
              <a:rPr lang="en-US" baseline="0" dirty="0" smtClean="0">
                <a:latin typeface="Calibri" charset="0"/>
              </a:rPr>
              <a:t> enrolment tracking up-to plan.</a:t>
            </a:r>
            <a:endParaRPr lang="en-US" dirty="0" smtClean="0">
              <a:latin typeface="Calibri" charset="0"/>
            </a:endParaRPr>
          </a:p>
          <a:p>
            <a:pPr>
              <a:spcBef>
                <a:spcPct val="0"/>
              </a:spcBef>
            </a:pPr>
            <a:endParaRPr lang="en-US" dirty="0">
              <a:latin typeface="Calibri" charset="0"/>
            </a:endParaRPr>
          </a:p>
          <a:p>
            <a:pPr>
              <a:spcBef>
                <a:spcPct val="0"/>
              </a:spcBef>
            </a:pPr>
            <a:r>
              <a:rPr lang="en-US" dirty="0" smtClean="0">
                <a:latin typeface="Calibri" charset="0"/>
              </a:rPr>
              <a:t>Eligible includes international eligible students.</a:t>
            </a:r>
          </a:p>
          <a:p>
            <a:pPr>
              <a:spcBef>
                <a:spcPct val="0"/>
              </a:spcBef>
            </a:pPr>
            <a:r>
              <a:rPr lang="en-US" dirty="0" smtClean="0">
                <a:latin typeface="Calibri" charset="0"/>
              </a:rPr>
              <a:t>Other ineligibles include </a:t>
            </a:r>
            <a:r>
              <a:rPr lang="en-US" dirty="0">
                <a:latin typeface="Calibri" charset="0"/>
              </a:rPr>
              <a:t>ineligible programs (e.g. York/Sheridan </a:t>
            </a:r>
            <a:r>
              <a:rPr lang="en-US" dirty="0" smtClean="0">
                <a:latin typeface="Calibri" charset="0"/>
              </a:rPr>
              <a:t>Design).</a:t>
            </a:r>
            <a:r>
              <a:rPr lang="en-US" baseline="0" dirty="0" smtClean="0">
                <a:latin typeface="Calibri" charset="0"/>
              </a:rPr>
              <a:t> I</a:t>
            </a:r>
            <a:r>
              <a:rPr lang="en-US" dirty="0" smtClean="0">
                <a:latin typeface="Calibri" charset="0"/>
              </a:rPr>
              <a:t>nbound </a:t>
            </a:r>
            <a:r>
              <a:rPr lang="en-US" dirty="0">
                <a:latin typeface="Calibri" charset="0"/>
              </a:rPr>
              <a:t>exchange </a:t>
            </a:r>
            <a:r>
              <a:rPr lang="en-US" dirty="0" smtClean="0">
                <a:latin typeface="Calibri" charset="0"/>
              </a:rPr>
              <a:t>students</a:t>
            </a:r>
            <a:r>
              <a:rPr lang="en-US" baseline="0" dirty="0" smtClean="0">
                <a:latin typeface="Calibri" charset="0"/>
              </a:rPr>
              <a:t> not included.</a:t>
            </a:r>
            <a:endParaRPr lang="en-US" dirty="0">
              <a:latin typeface="Calibri" charset="0"/>
            </a:endParaRPr>
          </a:p>
          <a:p>
            <a:pPr>
              <a:spcBef>
                <a:spcPct val="0"/>
              </a:spcBef>
            </a:pPr>
            <a:r>
              <a:rPr lang="en-US" dirty="0" smtClean="0">
                <a:latin typeface="Calibri" charset="0"/>
              </a:rPr>
              <a:t>Other </a:t>
            </a:r>
            <a:r>
              <a:rPr lang="en-US" dirty="0">
                <a:latin typeface="Calibri" charset="0"/>
              </a:rPr>
              <a:t>ineligibles </a:t>
            </a:r>
            <a:r>
              <a:rPr lang="en-US" dirty="0" smtClean="0">
                <a:latin typeface="Calibri" charset="0"/>
              </a:rPr>
              <a:t>did </a:t>
            </a:r>
            <a:r>
              <a:rPr lang="en-US" dirty="0">
                <a:latin typeface="Calibri" charset="0"/>
              </a:rPr>
              <a:t>not have  a target. The </a:t>
            </a:r>
            <a:r>
              <a:rPr lang="ja-JP" altLang="en-US" dirty="0">
                <a:latin typeface="Calibri" charset="0"/>
              </a:rPr>
              <a:t>“</a:t>
            </a:r>
            <a:r>
              <a:rPr lang="en-US" dirty="0">
                <a:latin typeface="Calibri" charset="0"/>
              </a:rPr>
              <a:t>target</a:t>
            </a:r>
            <a:r>
              <a:rPr lang="ja-JP" altLang="en-US" dirty="0">
                <a:latin typeface="Calibri" charset="0"/>
              </a:rPr>
              <a:t>”</a:t>
            </a:r>
            <a:r>
              <a:rPr lang="en-US" dirty="0">
                <a:latin typeface="Calibri" charset="0"/>
              </a:rPr>
              <a:t> is set to last years </a:t>
            </a:r>
            <a:r>
              <a:rPr lang="en-US" dirty="0" smtClean="0">
                <a:latin typeface="Calibri" charset="0"/>
              </a:rPr>
              <a:t>actuals.</a:t>
            </a:r>
            <a:endParaRPr lang="en-US" dirty="0">
              <a:latin typeface="Calibri" charset="0"/>
            </a:endParaRPr>
          </a:p>
          <a:p>
            <a:pPr>
              <a:spcBef>
                <a:spcPct val="0"/>
              </a:spcBef>
            </a:pPr>
            <a:endParaRPr lang="en-US" dirty="0">
              <a:latin typeface="Calibri"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5606" indent="-287138">
              <a:defRPr>
                <a:solidFill>
                  <a:schemeClr val="tx1"/>
                </a:solidFill>
                <a:latin typeface="Arial" charset="0"/>
                <a:ea typeface="ＭＳ Ｐゴシック" charset="0"/>
              </a:defRPr>
            </a:lvl2pPr>
            <a:lvl3pPr marL="1148549" indent="-228439">
              <a:defRPr>
                <a:solidFill>
                  <a:schemeClr val="tx1"/>
                </a:solidFill>
                <a:latin typeface="Arial" charset="0"/>
                <a:ea typeface="ＭＳ Ｐゴシック" charset="0"/>
              </a:defRPr>
            </a:lvl3pPr>
            <a:lvl4pPr marL="1607016" indent="-228439">
              <a:defRPr>
                <a:solidFill>
                  <a:schemeClr val="tx1"/>
                </a:solidFill>
                <a:latin typeface="Arial" charset="0"/>
                <a:ea typeface="ＭＳ Ｐゴシック" charset="0"/>
              </a:defRPr>
            </a:lvl4pPr>
            <a:lvl5pPr marL="2067071" indent="-228439">
              <a:defRPr>
                <a:solidFill>
                  <a:schemeClr val="tx1"/>
                </a:solidFill>
                <a:latin typeface="Arial" charset="0"/>
                <a:ea typeface="ＭＳ Ｐゴシック" charset="0"/>
              </a:defRPr>
            </a:lvl5pPr>
            <a:lvl6pPr marL="2523951" indent="-228439" fontAlgn="base">
              <a:spcBef>
                <a:spcPct val="0"/>
              </a:spcBef>
              <a:spcAft>
                <a:spcPct val="0"/>
              </a:spcAft>
              <a:defRPr>
                <a:solidFill>
                  <a:schemeClr val="tx1"/>
                </a:solidFill>
                <a:latin typeface="Arial" charset="0"/>
                <a:ea typeface="ＭＳ Ｐゴシック" charset="0"/>
              </a:defRPr>
            </a:lvl6pPr>
            <a:lvl7pPr marL="2980832" indent="-228439" fontAlgn="base">
              <a:spcBef>
                <a:spcPct val="0"/>
              </a:spcBef>
              <a:spcAft>
                <a:spcPct val="0"/>
              </a:spcAft>
              <a:defRPr>
                <a:solidFill>
                  <a:schemeClr val="tx1"/>
                </a:solidFill>
                <a:latin typeface="Arial" charset="0"/>
                <a:ea typeface="ＭＳ Ｐゴシック" charset="0"/>
              </a:defRPr>
            </a:lvl7pPr>
            <a:lvl8pPr marL="3437713" indent="-228439" fontAlgn="base">
              <a:spcBef>
                <a:spcPct val="0"/>
              </a:spcBef>
              <a:spcAft>
                <a:spcPct val="0"/>
              </a:spcAft>
              <a:defRPr>
                <a:solidFill>
                  <a:schemeClr val="tx1"/>
                </a:solidFill>
                <a:latin typeface="Arial" charset="0"/>
                <a:ea typeface="ＭＳ Ｐゴシック" charset="0"/>
              </a:defRPr>
            </a:lvl8pPr>
            <a:lvl9pPr marL="3894593" indent="-228439" fontAlgn="base">
              <a:spcBef>
                <a:spcPct val="0"/>
              </a:spcBef>
              <a:spcAft>
                <a:spcPct val="0"/>
              </a:spcAft>
              <a:defRPr>
                <a:solidFill>
                  <a:schemeClr val="tx1"/>
                </a:solidFill>
                <a:latin typeface="Arial" charset="0"/>
                <a:ea typeface="ＭＳ Ｐゴシック" charset="0"/>
              </a:defRPr>
            </a:lvl9pPr>
          </a:lstStyle>
          <a:p>
            <a:fld id="{F822818D-469D-844B-8E4C-EFDC6C9E23D7}" type="slidenum">
              <a:rPr lang="en-US">
                <a:solidFill>
                  <a:prstClr val="black"/>
                </a:solidFill>
                <a:ea typeface="MS PGothic" charset="0"/>
                <a:cs typeface="MS PGothic" charset="0"/>
              </a:rPr>
              <a:pPr/>
              <a:t>8</a:t>
            </a:fld>
            <a:endParaRPr lang="en-US">
              <a:solidFill>
                <a:prstClr val="black"/>
              </a:solidFill>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26" indent="-171426">
              <a:buFont typeface="Arial" panose="020B0604020202020204" pitchFamily="34" charset="0"/>
              <a:buChar char="•"/>
            </a:pPr>
            <a:r>
              <a:rPr lang="en-US" dirty="0" smtClean="0">
                <a:latin typeface="Arial" panose="020B0604020202020204" pitchFamily="34" charset="0"/>
                <a:cs typeface="Arial" panose="020B0604020202020204" pitchFamily="34" charset="0"/>
              </a:rPr>
              <a:t>Domestic</a:t>
            </a:r>
            <a:r>
              <a:rPr lang="en-US" baseline="0" dirty="0" smtClean="0">
                <a:latin typeface="Arial" panose="020B0604020202020204" pitchFamily="34" charset="0"/>
                <a:cs typeface="Arial" panose="020B0604020202020204" pitchFamily="34" charset="0"/>
              </a:rPr>
              <a:t> Master’s(129) short of enrolment contract and 327 short of SMA1 contract</a:t>
            </a:r>
          </a:p>
          <a:p>
            <a:pPr marL="171426" indent="-171426">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6" indent="-171426">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Growth in VISA masters is split between OSG OPD and SSB.</a:t>
            </a:r>
          </a:p>
        </p:txBody>
      </p:sp>
      <p:sp>
        <p:nvSpPr>
          <p:cNvPr id="4" name="Slide Number Placeholder 3"/>
          <p:cNvSpPr>
            <a:spLocks noGrp="1"/>
          </p:cNvSpPr>
          <p:nvPr>
            <p:ph type="sldNum" sz="quarter" idx="10"/>
          </p:nvPr>
        </p:nvSpPr>
        <p:spPr/>
        <p:txBody>
          <a:bodyPr/>
          <a:lstStyle/>
          <a:p>
            <a:fld id="{B93B8FBB-CE5E-4CBC-BA0C-14C5FBD3CBB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93685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VariAngle.eps"/>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6" name="Rectangle 15"/>
          <p:cNvSpPr/>
          <p:nvPr userDrawn="1"/>
        </p:nvSpPr>
        <p:spPr>
          <a:xfrm>
            <a:off x="4877550" y="1517134"/>
            <a:ext cx="4266452" cy="1932938"/>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ectangle 16"/>
          <p:cNvSpPr/>
          <p:nvPr userDrawn="1"/>
        </p:nvSpPr>
        <p:spPr>
          <a:xfrm>
            <a:off x="0" y="5843218"/>
            <a:ext cx="9144000" cy="101478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436" y="0"/>
            <a:ext cx="890098" cy="1294366"/>
          </a:xfrm>
          <a:prstGeom prst="rect">
            <a:avLst/>
          </a:prstGeom>
          <a:solidFill>
            <a:schemeClr val="bg1"/>
          </a:solidFill>
        </p:spPr>
      </p:pic>
      <p:sp>
        <p:nvSpPr>
          <p:cNvPr id="19" name="Title 1"/>
          <p:cNvSpPr>
            <a:spLocks noGrp="1"/>
          </p:cNvSpPr>
          <p:nvPr>
            <p:ph type="ctrTitle"/>
          </p:nvPr>
        </p:nvSpPr>
        <p:spPr>
          <a:xfrm>
            <a:off x="5018909" y="1939751"/>
            <a:ext cx="4011484" cy="104868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bg1"/>
                </a:solidFill>
                <a:latin typeface="+mj-lt"/>
                <a:ea typeface="+mj-ea"/>
                <a:cs typeface="+mj-cs"/>
              </a:defRPr>
            </a:lvl1pPr>
          </a:lstStyle>
          <a:p>
            <a:r>
              <a:rPr lang="en-US" smtClean="0"/>
              <a:t>Click to edit Master title style</a:t>
            </a:r>
            <a:endParaRPr dirty="0"/>
          </a:p>
        </p:txBody>
      </p:sp>
      <p:sp>
        <p:nvSpPr>
          <p:cNvPr id="20" name="Subtitle 2"/>
          <p:cNvSpPr>
            <a:spLocks noGrp="1"/>
          </p:cNvSpPr>
          <p:nvPr>
            <p:ph type="subTitle" idx="1"/>
          </p:nvPr>
        </p:nvSpPr>
        <p:spPr>
          <a:xfrm>
            <a:off x="5018909" y="2988625"/>
            <a:ext cx="4011484" cy="366833"/>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21" name="Content Placeholder 5"/>
          <p:cNvSpPr>
            <a:spLocks noGrp="1"/>
          </p:cNvSpPr>
          <p:nvPr>
            <p:ph sz="quarter" idx="10" hasCustomPrompt="1"/>
          </p:nvPr>
        </p:nvSpPr>
        <p:spPr>
          <a:xfrm>
            <a:off x="523435" y="6186472"/>
            <a:ext cx="5698795" cy="419100"/>
          </a:xfrm>
          <a:prstGeom prst="rect">
            <a:avLst/>
          </a:prstGeom>
        </p:spPr>
        <p:txBody>
          <a:bodyPr vert="horz"/>
          <a:lstStyle>
            <a:lvl1pPr marL="0" marR="0" indent="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sz="2000"/>
            </a:lvl1pPr>
          </a:lstStyle>
          <a:p>
            <a:r>
              <a:rPr lang="en-US" sz="1600" dirty="0" smtClean="0"/>
              <a:t>Tuesday, January 2, 2012 — Click to add date</a:t>
            </a:r>
          </a:p>
          <a:p>
            <a:endParaRPr lang="en-US" sz="16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133600"/>
            <a:ext cx="5943600" cy="1600200"/>
          </a:xfrm>
        </p:spPr>
        <p:txBody>
          <a:bodyPr/>
          <a:lstStyle>
            <a:lvl1pPr>
              <a:defRPr>
                <a:solidFill>
                  <a:schemeClr val="bg1"/>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2971800" y="3810000"/>
            <a:ext cx="5962337" cy="457200"/>
          </a:xfrm>
        </p:spPr>
        <p:txBody>
          <a:bodyPr anchor="ct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124132865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702937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888659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7648409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0390751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111452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461170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defRPr/>
            </a:pPr>
            <a:r>
              <a:rPr lang="en-US" altLang="en-US" sz="1400" b="1" smtClean="0">
                <a:solidFill>
                  <a:srgbClr val="7F7F7F"/>
                </a:solidFill>
                <a:latin typeface="Calibri" pitchFamily="34" charset="0"/>
              </a:rPr>
              <a:t>York Farquharson Building Renovation</a:t>
            </a:r>
          </a:p>
          <a:p>
            <a:pPr algn="r" eaLnBrk="0" fontAlgn="base" hangingPunct="0">
              <a:spcBef>
                <a:spcPct val="0"/>
              </a:spcBef>
              <a:spcAft>
                <a:spcPct val="0"/>
              </a:spcAft>
              <a:defRPr/>
            </a:pPr>
            <a:r>
              <a:rPr lang="en-US" altLang="en-US" sz="1400" b="1"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2860878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VariAngle.eps"/>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6" name="Rectangle 15"/>
          <p:cNvSpPr/>
          <p:nvPr userDrawn="1"/>
        </p:nvSpPr>
        <p:spPr>
          <a:xfrm>
            <a:off x="4877550" y="1517134"/>
            <a:ext cx="4266452" cy="1932938"/>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0" y="5843218"/>
            <a:ext cx="9144000" cy="101478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436" y="0"/>
            <a:ext cx="890098" cy="1294366"/>
          </a:xfrm>
          <a:prstGeom prst="rect">
            <a:avLst/>
          </a:prstGeom>
          <a:solidFill>
            <a:schemeClr val="bg1"/>
          </a:solidFill>
        </p:spPr>
      </p:pic>
      <p:sp>
        <p:nvSpPr>
          <p:cNvPr id="19" name="Title 1"/>
          <p:cNvSpPr>
            <a:spLocks noGrp="1"/>
          </p:cNvSpPr>
          <p:nvPr>
            <p:ph type="ctrTitle"/>
          </p:nvPr>
        </p:nvSpPr>
        <p:spPr>
          <a:xfrm>
            <a:off x="5018909" y="1939751"/>
            <a:ext cx="4011484" cy="104868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bg1"/>
                </a:solidFill>
                <a:latin typeface="+mj-lt"/>
                <a:ea typeface="+mj-ea"/>
                <a:cs typeface="+mj-cs"/>
              </a:defRPr>
            </a:lvl1pPr>
          </a:lstStyle>
          <a:p>
            <a:r>
              <a:rPr lang="en-US" smtClean="0"/>
              <a:t>Click to edit Master title style</a:t>
            </a:r>
            <a:endParaRPr dirty="0"/>
          </a:p>
        </p:txBody>
      </p:sp>
      <p:sp>
        <p:nvSpPr>
          <p:cNvPr id="20" name="Subtitle 2"/>
          <p:cNvSpPr>
            <a:spLocks noGrp="1"/>
          </p:cNvSpPr>
          <p:nvPr>
            <p:ph type="subTitle" idx="1"/>
          </p:nvPr>
        </p:nvSpPr>
        <p:spPr>
          <a:xfrm>
            <a:off x="5018909" y="2988625"/>
            <a:ext cx="4011484" cy="366833"/>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21" name="Content Placeholder 5"/>
          <p:cNvSpPr>
            <a:spLocks noGrp="1"/>
          </p:cNvSpPr>
          <p:nvPr>
            <p:ph sz="quarter" idx="10" hasCustomPrompt="1"/>
          </p:nvPr>
        </p:nvSpPr>
        <p:spPr>
          <a:xfrm>
            <a:off x="523435" y="6186472"/>
            <a:ext cx="5698795" cy="419100"/>
          </a:xfrm>
          <a:prstGeom prst="rect">
            <a:avLst/>
          </a:prstGeom>
        </p:spPr>
        <p:txBody>
          <a:bodyPr vert="horz"/>
          <a:lstStyle>
            <a:lvl1pPr marL="0" marR="0" indent="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sz="2000"/>
            </a:lvl1pPr>
          </a:lstStyle>
          <a:p>
            <a:r>
              <a:rPr lang="en-US" sz="1600" dirty="0" smtClean="0"/>
              <a:t>Tuesday, January 2, 2012 — Click to add date</a:t>
            </a:r>
          </a:p>
          <a:p>
            <a:endParaRPr lang="en-US" sz="1600" dirty="0"/>
          </a:p>
        </p:txBody>
      </p:sp>
    </p:spTree>
    <p:extLst>
      <p:ext uri="{BB962C8B-B14F-4D97-AF65-F5344CB8AC3E}">
        <p14:creationId xmlns:p14="http://schemas.microsoft.com/office/powerpoint/2010/main" val="434249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ith Image and Content">
    <p:spTree>
      <p:nvGrpSpPr>
        <p:cNvPr id="1" name=""/>
        <p:cNvGrpSpPr/>
        <p:nvPr/>
      </p:nvGrpSpPr>
      <p:grpSpPr>
        <a:xfrm>
          <a:off x="0" y="0"/>
          <a:ext cx="0" cy="0"/>
          <a:chOff x="0" y="0"/>
          <a:chExt cx="0" cy="0"/>
        </a:xfrm>
      </p:grpSpPr>
      <p:sp>
        <p:nvSpPr>
          <p:cNvPr id="12" name="Rectangle 11"/>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hasCustomPrompt="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157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9" name="Rectangle 8"/>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pic>
        <p:nvPicPr>
          <p:cNvPr id="10" name="Picture 9" descr="A012_C011_0811PC_S000.0000571_11WIDE_LR.tif"/>
          <p:cNvPicPr>
            <a:picLocks noChangeAspect="1"/>
          </p:cNvPicPr>
          <p:nvPr userDrawn="1"/>
        </p:nvPicPr>
        <p:blipFill rotWithShape="1">
          <a:blip r:embed="rId2" cstate="email">
            <a:extLst>
              <a:ext uri="{28A0092B-C50C-407E-A947-70E740481C1C}">
                <a14:useLocalDpi xmlns:a14="http://schemas.microsoft.com/office/drawing/2010/main" val="0"/>
              </a:ext>
            </a:extLst>
          </a:blip>
          <a:srcRect l="17886" r="19860"/>
          <a:stretch/>
        </p:blipFill>
        <p:spPr>
          <a:xfrm>
            <a:off x="685556" y="1450355"/>
            <a:ext cx="2713733" cy="2454790"/>
          </a:xfrm>
          <a:prstGeom prst="rect">
            <a:avLst/>
          </a:prstGeom>
          <a:noFill/>
          <a:ln>
            <a:noFill/>
          </a:ln>
          <a:effectLst>
            <a:reflection stA="38000" endPos="17000" dir="5400000" sy="-100000" algn="bl" rotWithShape="0"/>
          </a:effectLst>
        </p:spPr>
      </p:pic>
      <p:sp>
        <p:nvSpPr>
          <p:cNvPr id="7" name="Title 1"/>
          <p:cNvSpPr>
            <a:spLocks noGrp="1"/>
          </p:cNvSpPr>
          <p:nvPr>
            <p:ph type="title"/>
          </p:nvPr>
        </p:nvSpPr>
        <p:spPr>
          <a:xfrm>
            <a:off x="685554" y="274638"/>
            <a:ext cx="8159218" cy="948706"/>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hasCustomPrompt="1"/>
          </p:nvPr>
        </p:nvSpPr>
        <p:spPr>
          <a:xfrm>
            <a:off x="3652762" y="1308927"/>
            <a:ext cx="5192009"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199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CA" dirty="0" smtClean="0"/>
              <a:t>Click to edit Master title style</a:t>
            </a:r>
            <a:endParaRPr lang="en-CA" dirty="0"/>
          </a:p>
        </p:txBody>
      </p:sp>
      <p:sp>
        <p:nvSpPr>
          <p:cNvPr id="9" name="Text Placeholder 8"/>
          <p:cNvSpPr>
            <a:spLocks noGrp="1"/>
          </p:cNvSpPr>
          <p:nvPr>
            <p:ph type="body" sz="quarter" idx="13"/>
          </p:nvPr>
        </p:nvSpPr>
        <p:spPr>
          <a:xfrm>
            <a:off x="457200" y="1600200"/>
            <a:ext cx="8382000" cy="4343400"/>
          </a:xfrm>
        </p:spPr>
        <p:txBody>
          <a:bodyPr/>
          <a:lstStyle>
            <a:lvl1pPr>
              <a:defRPr sz="2400"/>
            </a:lvl1pPr>
            <a:lvl2pPr marL="742950" indent="-285750">
              <a:buFont typeface="Arial" panose="020B0604020202020204" pitchFamily="34" charset="0"/>
              <a:buChar char="−"/>
              <a:defRPr sz="2200"/>
            </a:lvl2pPr>
            <a:lvl3pPr marL="1143000" indent="-228600">
              <a:buFont typeface="Wingdings" panose="05000000000000000000" pitchFamily="2" charset="2"/>
              <a:buChar char="§"/>
              <a:defRPr sz="2000"/>
            </a:lvl3pPr>
            <a:lvl4pPr marL="1600200" indent="-228600">
              <a:buFont typeface="Courier New" panose="02070309020205020404" pitchFamily="49" charset="0"/>
              <a:buChar char="o"/>
              <a:defRPr sz="1800"/>
            </a:lvl4pPr>
            <a:lvl5pPr>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0" name="Slide Number Placeholder 9"/>
          <p:cNvSpPr>
            <a:spLocks noGrp="1"/>
          </p:cNvSpPr>
          <p:nvPr>
            <p:ph type="sldNum" sz="quarter" idx="16"/>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2726892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133600"/>
            <a:ext cx="5943600" cy="1600200"/>
          </a:xfrm>
          <a:prstGeom prst="rect">
            <a:avLst/>
          </a:prstGeom>
        </p:spPr>
        <p:txBody>
          <a:bodyPr/>
          <a:lstStyle>
            <a:lvl1pPr>
              <a:defRPr>
                <a:solidFill>
                  <a:schemeClr val="bg1"/>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2971800" y="3810000"/>
            <a:ext cx="5962337" cy="457200"/>
          </a:xfrm>
          <a:prstGeom prst="rect">
            <a:avLst/>
          </a:prstGeom>
        </p:spPr>
        <p:txBody>
          <a:bodyPr anchor="ct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173664451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143000"/>
          </a:xfrm>
          <a:prstGeom prst="rect">
            <a:avLst/>
          </a:prstGeom>
        </p:spPr>
        <p:txBody>
          <a:bodyPr>
            <a:normAutofit/>
          </a:bodyPr>
          <a:lstStyle>
            <a:lvl1pPr>
              <a:defRPr sz="3200"/>
            </a:lvl1pPr>
          </a:lstStyle>
          <a:p>
            <a:r>
              <a:rPr lang="en-CA" dirty="0" smtClean="0"/>
              <a:t>Click to edit Master title style</a:t>
            </a:r>
            <a:endParaRPr lang="en-CA" dirty="0"/>
          </a:p>
        </p:txBody>
      </p:sp>
      <p:sp>
        <p:nvSpPr>
          <p:cNvPr id="9" name="Text Placeholder 8"/>
          <p:cNvSpPr>
            <a:spLocks noGrp="1"/>
          </p:cNvSpPr>
          <p:nvPr>
            <p:ph type="body" sz="quarter" idx="13"/>
          </p:nvPr>
        </p:nvSpPr>
        <p:spPr>
          <a:xfrm>
            <a:off x="457200" y="1600200"/>
            <a:ext cx="8382000" cy="4343400"/>
          </a:xfrm>
          <a:prstGeom prst="rect">
            <a:avLst/>
          </a:prstGeom>
        </p:spPr>
        <p:txBody>
          <a:bodyPr/>
          <a:lstStyle>
            <a:lvl1pPr>
              <a:defRPr sz="2400"/>
            </a:lvl1pPr>
            <a:lvl2pPr marL="742950" indent="-285750">
              <a:buFont typeface="Arial" panose="020B0604020202020204" pitchFamily="34" charset="0"/>
              <a:buChar char="−"/>
              <a:defRPr sz="2200"/>
            </a:lvl2pPr>
            <a:lvl3pPr marL="1143000" indent="-228600">
              <a:buFont typeface="Wingdings" panose="05000000000000000000" pitchFamily="2" charset="2"/>
              <a:buChar char="§"/>
              <a:defRPr sz="2000"/>
            </a:lvl3pPr>
            <a:lvl4pPr marL="1600200" indent="-228600">
              <a:buFont typeface="Courier New" panose="02070309020205020404" pitchFamily="49" charset="0"/>
              <a:buChar char="o"/>
              <a:defRPr sz="1800"/>
            </a:lvl4pPr>
            <a:lvl5pPr>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0" name="Slide Number Placeholder 9"/>
          <p:cNvSpPr>
            <a:spLocks noGrp="1"/>
          </p:cNvSpPr>
          <p:nvPr>
            <p:ph type="sldNum" sz="quarter" idx="16"/>
          </p:nvPr>
        </p:nvSpPr>
        <p:spPr>
          <a:xfrm>
            <a:off x="457200" y="6342333"/>
            <a:ext cx="457200" cy="387421"/>
          </a:xfrm>
          <a:prstGeom prst="rect">
            <a:avLst/>
          </a:prstGeo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9370586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382000" cy="1143000"/>
          </a:xfrm>
          <a:prstGeom prst="rect">
            <a:avLst/>
          </a:prstGeom>
        </p:spPr>
        <p:txBody>
          <a:bodyPr/>
          <a:lstStyle/>
          <a:p>
            <a:r>
              <a:rPr lang="en-CA" dirty="0" smtClean="0"/>
              <a:t>Click to edit Master title style</a:t>
            </a:r>
            <a:endParaRPr lang="en-CA" dirty="0"/>
          </a:p>
        </p:txBody>
      </p:sp>
      <p:sp>
        <p:nvSpPr>
          <p:cNvPr id="9" name="Slide Number Placeholder 8"/>
          <p:cNvSpPr>
            <a:spLocks noGrp="1"/>
          </p:cNvSpPr>
          <p:nvPr>
            <p:ph type="sldNum" sz="quarter" idx="12"/>
          </p:nvPr>
        </p:nvSpPr>
        <p:spPr>
          <a:xfrm>
            <a:off x="457200" y="6342333"/>
            <a:ext cx="457200" cy="387421"/>
          </a:xfrm>
          <a:prstGeom prst="rect">
            <a:avLst/>
          </a:prstGeom>
        </p:spPr>
        <p:txBody>
          <a:bodyPr/>
          <a:lstStyle/>
          <a:p>
            <a:fld id="{5F74FEF4-47FE-43C0-8A34-2652E10A11F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608476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90"/>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2" y="3840480"/>
            <a:ext cx="6400799"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1315661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01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78787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9081227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010"/>
                </a:solidFill>
                <a:latin typeface="Arial"/>
                <a:cs typeface="Arial"/>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38534004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01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3390764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3172550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815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463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6" name="Rectangle 5" descr="&quot;&quot;"/>
          <p:cNvSpPr/>
          <p:nvPr userDrawn="1"/>
        </p:nvSpPr>
        <p:spPr>
          <a:xfrm rot="16200000">
            <a:off x="3505200" y="-1523999"/>
            <a:ext cx="2133600" cy="9144000"/>
          </a:xfrm>
          <a:prstGeom prst="rect">
            <a:avLst/>
          </a:pr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95300" y="2286000"/>
            <a:ext cx="8153400" cy="1524000"/>
          </a:xfrm>
        </p:spPr>
        <p:txBody>
          <a:bodyPr anchor="ctr">
            <a:normAutofit/>
          </a:bodyPr>
          <a:lstStyle>
            <a:lvl1pPr algn="ctr">
              <a:defRPr sz="3200" b="0" cap="none" baseline="0">
                <a:solidFill>
                  <a:schemeClr val="bg1"/>
                </a:solidFill>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495300" y="4267203"/>
            <a:ext cx="8153400" cy="749300"/>
          </a:xfrm>
        </p:spPr>
        <p:txBody>
          <a:bodyPr anchor="ct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pic>
        <p:nvPicPr>
          <p:cNvPr id="11" name="Picture 10" descr="Logo" title="York University"/>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63786" y="5954902"/>
            <a:ext cx="1807965" cy="774842"/>
          </a:xfrm>
          <a:prstGeom prst="rect">
            <a:avLst/>
          </a:prstGeom>
        </p:spPr>
      </p:pic>
    </p:spTree>
    <p:extLst>
      <p:ext uri="{BB962C8B-B14F-4D97-AF65-F5344CB8AC3E}">
        <p14:creationId xmlns:p14="http://schemas.microsoft.com/office/powerpoint/2010/main" val="106733210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862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224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786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974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982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0936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689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7232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4" descr="VariAngle.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p:cNvSpPr/>
          <p:nvPr/>
        </p:nvSpPr>
        <p:spPr>
          <a:xfrm>
            <a:off x="4877550" y="1517134"/>
            <a:ext cx="4266452" cy="1932938"/>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prstClr val="white"/>
              </a:solidFill>
            </a:endParaRPr>
          </a:p>
        </p:txBody>
      </p:sp>
      <p:sp>
        <p:nvSpPr>
          <p:cNvPr id="7" name="Rectangle 16"/>
          <p:cNvSpPr/>
          <p:nvPr/>
        </p:nvSpPr>
        <p:spPr>
          <a:xfrm>
            <a:off x="0" y="5843214"/>
            <a:ext cx="9144000" cy="101478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1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875" y="0"/>
            <a:ext cx="889000" cy="129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ctrTitle"/>
          </p:nvPr>
        </p:nvSpPr>
        <p:spPr>
          <a:xfrm>
            <a:off x="5018909" y="1939750"/>
            <a:ext cx="4011484" cy="104868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bg1"/>
                </a:solidFill>
                <a:latin typeface="+mj-lt"/>
                <a:ea typeface="+mj-ea"/>
                <a:cs typeface="+mj-cs"/>
              </a:defRPr>
            </a:lvl1pPr>
          </a:lstStyle>
          <a:p>
            <a:r>
              <a:rPr lang="en-CA" smtClean="0"/>
              <a:t>Click to edit Master title style</a:t>
            </a:r>
            <a:endParaRPr dirty="0"/>
          </a:p>
        </p:txBody>
      </p:sp>
      <p:sp>
        <p:nvSpPr>
          <p:cNvPr id="20" name="Subtitle 2"/>
          <p:cNvSpPr>
            <a:spLocks noGrp="1"/>
          </p:cNvSpPr>
          <p:nvPr>
            <p:ph type="subTitle" idx="1"/>
          </p:nvPr>
        </p:nvSpPr>
        <p:spPr>
          <a:xfrm>
            <a:off x="5018909" y="2988621"/>
            <a:ext cx="4011484" cy="366833"/>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21" name="Content Placeholder 5"/>
          <p:cNvSpPr>
            <a:spLocks noGrp="1"/>
          </p:cNvSpPr>
          <p:nvPr>
            <p:ph sz="quarter" idx="10"/>
          </p:nvPr>
        </p:nvSpPr>
        <p:spPr>
          <a:xfrm>
            <a:off x="523435" y="6186472"/>
            <a:ext cx="5698795" cy="419100"/>
          </a:xfrm>
          <a:prstGeom prst="rect">
            <a:avLst/>
          </a:prstGeom>
        </p:spPr>
        <p:txBody>
          <a:bodyPr vert="horz"/>
          <a:lstStyle>
            <a:lvl1pPr marL="0" marR="0" indent="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sz="2000"/>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9326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Click to edit Master title style</a:t>
            </a:r>
            <a:endParaRPr lang="en-CA" dirty="0"/>
          </a:p>
        </p:txBody>
      </p:sp>
      <p:sp>
        <p:nvSpPr>
          <p:cNvPr id="3" name="Content Placeholder 2"/>
          <p:cNvSpPr>
            <a:spLocks noGrp="1"/>
          </p:cNvSpPr>
          <p:nvPr>
            <p:ph sz="half" idx="1"/>
          </p:nvPr>
        </p:nvSpPr>
        <p:spPr>
          <a:xfrm>
            <a:off x="457200" y="1600201"/>
            <a:ext cx="4114800" cy="43434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Content Placeholder 3"/>
          <p:cNvSpPr>
            <a:spLocks noGrp="1"/>
          </p:cNvSpPr>
          <p:nvPr>
            <p:ph sz="half" idx="2"/>
          </p:nvPr>
        </p:nvSpPr>
        <p:spPr>
          <a:xfrm>
            <a:off x="4724400" y="1600200"/>
            <a:ext cx="4114800" cy="43434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1" name="Slide Number Placeholder 10"/>
          <p:cNvSpPr>
            <a:spLocks noGrp="1"/>
          </p:cNvSpPr>
          <p:nvPr>
            <p:ph type="sldNum" sz="quarter" idx="12"/>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8459431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Image and Content">
    <p:spTree>
      <p:nvGrpSpPr>
        <p:cNvPr id="1" name=""/>
        <p:cNvGrpSpPr/>
        <p:nvPr/>
      </p:nvGrpSpPr>
      <p:grpSpPr>
        <a:xfrm>
          <a:off x="0" y="0"/>
          <a:ext cx="0" cy="0"/>
          <a:chOff x="0" y="0"/>
          <a:chExt cx="0" cy="0"/>
        </a:xfrm>
      </p:grpSpPr>
      <p:sp>
        <p:nvSpPr>
          <p:cNvPr id="4" name="Rectangle 11"/>
          <p:cNvSpPr/>
          <p:nvPr/>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prstClr val="white"/>
              </a:solidFill>
            </a:endParaRPr>
          </a:p>
        </p:txBody>
      </p:sp>
      <p:sp>
        <p:nvSpPr>
          <p:cNvPr id="5" name="Title 1"/>
          <p:cNvSpPr>
            <a:spLocks noGrp="1"/>
          </p:cNvSpPr>
          <p:nvPr>
            <p:ph type="title"/>
          </p:nvPr>
        </p:nvSpPr>
        <p:spPr>
          <a:xfrm>
            <a:off x="685554" y="274638"/>
            <a:ext cx="8159218" cy="1034288"/>
          </a:xfrm>
          <a:prstGeom prst="rect">
            <a:avLst/>
          </a:prstGeom>
        </p:spPr>
        <p:txBody>
          <a:bodyPr/>
          <a:lstStyle>
            <a:lvl1pPr algn="l">
              <a:defRPr sz="4000">
                <a:solidFill>
                  <a:schemeClr val="tx1">
                    <a:lumMod val="65000"/>
                    <a:lumOff val="35000"/>
                  </a:schemeClr>
                </a:solidFill>
              </a:defRPr>
            </a:lvl1pPr>
          </a:lstStyle>
          <a:p>
            <a:r>
              <a:rPr lang="en-CA" smtClean="0"/>
              <a:t>Click to edit Master title style</a:t>
            </a:r>
            <a:endParaRPr lang="en-US" dirty="0"/>
          </a:p>
        </p:txBody>
      </p:sp>
      <p:sp>
        <p:nvSpPr>
          <p:cNvPr id="8" name="Content Placeholder 2"/>
          <p:cNvSpPr>
            <a:spLocks noGrp="1"/>
          </p:cNvSpPr>
          <p:nvPr>
            <p:ph idx="1"/>
          </p:nvPr>
        </p:nvSpPr>
        <p:spPr>
          <a:xfrm>
            <a:off x="685554" y="1308926"/>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95387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4" name="Rectangle 8"/>
          <p:cNvSpPr/>
          <p:nvPr/>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prstClr val="white"/>
              </a:solidFill>
            </a:endParaRPr>
          </a:p>
        </p:txBody>
      </p:sp>
      <p:pic>
        <p:nvPicPr>
          <p:cNvPr id="5" name="Picture 9" descr="A012_C011_0811PC_S000.0000571_11WIDE_LR.tif"/>
          <p:cNvPicPr>
            <a:picLocks noChangeAspect="1"/>
          </p:cNvPicPr>
          <p:nvPr/>
        </p:nvPicPr>
        <p:blipFill rotWithShape="1">
          <a:blip r:embed="rId2" cstate="print">
            <a:extLst/>
          </a:blip>
          <a:srcRect l="17886" r="19860"/>
          <a:stretch/>
        </p:blipFill>
        <p:spPr>
          <a:xfrm>
            <a:off x="685554" y="1450355"/>
            <a:ext cx="2713733" cy="2454790"/>
          </a:xfrm>
          <a:prstGeom prst="rect">
            <a:avLst/>
          </a:prstGeom>
          <a:noFill/>
          <a:ln>
            <a:noFill/>
          </a:ln>
          <a:effectLst>
            <a:reflection stA="38000" endPos="17000" dir="5400000" sy="-100000" algn="bl" rotWithShape="0"/>
          </a:effectLst>
        </p:spPr>
      </p:pic>
      <p:sp>
        <p:nvSpPr>
          <p:cNvPr id="7" name="Title 1"/>
          <p:cNvSpPr>
            <a:spLocks noGrp="1"/>
          </p:cNvSpPr>
          <p:nvPr>
            <p:ph type="title"/>
          </p:nvPr>
        </p:nvSpPr>
        <p:spPr>
          <a:xfrm>
            <a:off x="685554" y="274638"/>
            <a:ext cx="8159218" cy="948705"/>
          </a:xfrm>
          <a:prstGeom prst="rect">
            <a:avLst/>
          </a:prstGeom>
        </p:spPr>
        <p:txBody>
          <a:bodyPr/>
          <a:lstStyle>
            <a:lvl1pPr algn="l">
              <a:defRPr sz="4000">
                <a:solidFill>
                  <a:schemeClr val="tx1">
                    <a:lumMod val="65000"/>
                    <a:lumOff val="35000"/>
                  </a:schemeClr>
                </a:solidFill>
              </a:defRPr>
            </a:lvl1pPr>
          </a:lstStyle>
          <a:p>
            <a:r>
              <a:rPr lang="en-CA" smtClean="0"/>
              <a:t>Click to edit Master title style</a:t>
            </a:r>
            <a:endParaRPr lang="en-US" dirty="0"/>
          </a:p>
        </p:txBody>
      </p:sp>
      <p:sp>
        <p:nvSpPr>
          <p:cNvPr id="8" name="Content Placeholder 2"/>
          <p:cNvSpPr>
            <a:spLocks noGrp="1"/>
          </p:cNvSpPr>
          <p:nvPr>
            <p:ph idx="1"/>
          </p:nvPr>
        </p:nvSpPr>
        <p:spPr>
          <a:xfrm>
            <a:off x="3652762" y="1308926"/>
            <a:ext cx="5192009"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422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4" name="Rectangle 3"/>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1"/>
          <p:cNvSpPr>
            <a:spLocks noGrp="1"/>
          </p:cNvSpPr>
          <p:nvPr>
            <p:ph type="title"/>
          </p:nvPr>
        </p:nvSpPr>
        <p:spPr>
          <a:xfrm>
            <a:off x="685554" y="274638"/>
            <a:ext cx="8159218" cy="1034288"/>
          </a:xfrm>
          <a:prstGeom prst="rect">
            <a:avLst/>
          </a:prstGeom>
        </p:spPr>
        <p:txBody>
          <a:bodyPr/>
          <a:lstStyle>
            <a:lvl1pPr algn="l">
              <a:defRPr sz="4000">
                <a:solidFill>
                  <a:schemeClr val="tx1">
                    <a:lumMod val="65000"/>
                    <a:lumOff val="35000"/>
                  </a:schemeClr>
                </a:solidFill>
              </a:defRPr>
            </a:lvl1pPr>
          </a:lstStyle>
          <a:p>
            <a:endParaRPr lang="en-US" dirty="0"/>
          </a:p>
        </p:txBody>
      </p:sp>
      <p:sp>
        <p:nvSpPr>
          <p:cNvPr id="9" name="Content Placeholder 2"/>
          <p:cNvSpPr>
            <a:spLocks noGrp="1"/>
          </p:cNvSpPr>
          <p:nvPr>
            <p:ph idx="1"/>
          </p:nvPr>
        </p:nvSpPr>
        <p:spPr>
          <a:xfrm>
            <a:off x="685554" y="1308926"/>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851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Click to edit Master title style</a:t>
            </a:r>
            <a:endParaRPr lang="en-CA" dirty="0"/>
          </a:p>
        </p:txBody>
      </p:sp>
      <p:sp>
        <p:nvSpPr>
          <p:cNvPr id="9" name="Slide Number Placeholder 8"/>
          <p:cNvSpPr>
            <a:spLocks noGrp="1"/>
          </p:cNvSpPr>
          <p:nvPr>
            <p:ph type="sldNum" sz="quarter" idx="12"/>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060925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No Logo">
    <p:spTree>
      <p:nvGrpSpPr>
        <p:cNvPr id="1" name=""/>
        <p:cNvGrpSpPr/>
        <p:nvPr/>
      </p:nvGrpSpPr>
      <p:grpSpPr>
        <a:xfrm>
          <a:off x="0" y="0"/>
          <a:ext cx="0" cy="0"/>
          <a:chOff x="0" y="0"/>
          <a:chExt cx="0" cy="0"/>
        </a:xfrm>
      </p:grpSpPr>
      <p:sp>
        <p:nvSpPr>
          <p:cNvPr id="3" name="Rectangle 2" descr="&quot;&quot;"/>
          <p:cNvSpPr/>
          <p:nvPr userDrawn="1"/>
        </p:nvSpPr>
        <p:spPr>
          <a:xfrm>
            <a:off x="1" y="0"/>
            <a:ext cx="314681" cy="6858000"/>
          </a:xfrm>
          <a:prstGeom prst="rect">
            <a:avLst/>
          </a:prstGeom>
          <a:solidFill>
            <a:srgbClr val="E31837"/>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5" name="Slide Number Placeholder 8"/>
          <p:cNvSpPr>
            <a:spLocks noGrp="1"/>
          </p:cNvSpPr>
          <p:nvPr>
            <p:ph type="sldNum" sz="quarter" idx="12"/>
          </p:nvPr>
        </p:nvSpPr>
        <p:spPr>
          <a:xfrm>
            <a:off x="457200" y="6342333"/>
            <a:ext cx="457200" cy="387421"/>
          </a:xfr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084841991"/>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4" name="Slide Number Placeholder 8"/>
          <p:cNvSpPr>
            <a:spLocks noGrp="1"/>
          </p:cNvSpPr>
          <p:nvPr>
            <p:ph type="sldNum" sz="quarter" idx="12"/>
          </p:nvPr>
        </p:nvSpPr>
        <p:spPr>
          <a:xfrm>
            <a:off x="457200" y="6342333"/>
            <a:ext cx="457200" cy="387421"/>
          </a:xfr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73352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ed Bar No Logo">
    <p:spTree>
      <p:nvGrpSpPr>
        <p:cNvPr id="1" name=""/>
        <p:cNvGrpSpPr/>
        <p:nvPr/>
      </p:nvGrpSpPr>
      <p:grpSpPr>
        <a:xfrm>
          <a:off x="0" y="0"/>
          <a:ext cx="0" cy="0"/>
          <a:chOff x="0" y="0"/>
          <a:chExt cx="0" cy="0"/>
        </a:xfrm>
      </p:grpSpPr>
      <p:sp>
        <p:nvSpPr>
          <p:cNvPr id="2" name="Rectangle 1" descr="&quot;&quot;"/>
          <p:cNvSpPr/>
          <p:nvPr userDrawn="1"/>
        </p:nvSpPr>
        <p:spPr>
          <a:xfrm>
            <a:off x="1" y="0"/>
            <a:ext cx="314681" cy="6858000"/>
          </a:xfrm>
          <a:prstGeom prst="rect">
            <a:avLst/>
          </a:prstGeom>
          <a:solidFill>
            <a:srgbClr val="E31837"/>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
        <p:nvSpPr>
          <p:cNvPr id="3" name="Slide Number Placeholder 8"/>
          <p:cNvSpPr>
            <a:spLocks noGrp="1"/>
          </p:cNvSpPr>
          <p:nvPr>
            <p:ph type="sldNum" sz="quarter" idx="12"/>
          </p:nvPr>
        </p:nvSpPr>
        <p:spPr>
          <a:xfrm>
            <a:off x="457200" y="6342333"/>
            <a:ext cx="457200" cy="387421"/>
          </a:xfr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228857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12"/>
          </p:nvPr>
        </p:nvSpPr>
        <p:spPr>
          <a:xfrm>
            <a:off x="457200" y="6342333"/>
            <a:ext cx="457200" cy="387421"/>
          </a:xfr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569902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Click to edit Master title style</a:t>
            </a:r>
            <a:endParaRPr lang="en-CA" dirty="0"/>
          </a:p>
        </p:txBody>
      </p:sp>
      <p:sp>
        <p:nvSpPr>
          <p:cNvPr id="3" name="Text Placeholder 2"/>
          <p:cNvSpPr>
            <a:spLocks noGrp="1"/>
          </p:cNvSpPr>
          <p:nvPr>
            <p:ph type="body" idx="1"/>
          </p:nvPr>
        </p:nvSpPr>
        <p:spPr>
          <a:xfrm>
            <a:off x="457200" y="1535116"/>
            <a:ext cx="411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114800" cy="36925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p:nvPr>
        </p:nvSpPr>
        <p:spPr>
          <a:xfrm>
            <a:off x="4724400" y="1535116"/>
            <a:ext cx="411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724400" y="2174875"/>
            <a:ext cx="4114800" cy="36925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3" name="Slide Number Placeholder 12"/>
          <p:cNvSpPr>
            <a:spLocks noGrp="1"/>
          </p:cNvSpPr>
          <p:nvPr>
            <p:ph type="sldNum" sz="quarter" idx="12"/>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232931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Image and Content">
    <p:spTree>
      <p:nvGrpSpPr>
        <p:cNvPr id="1" name=""/>
        <p:cNvGrpSpPr/>
        <p:nvPr/>
      </p:nvGrpSpPr>
      <p:grpSpPr>
        <a:xfrm>
          <a:off x="0" y="0"/>
          <a:ext cx="0" cy="0"/>
          <a:chOff x="0" y="0"/>
          <a:chExt cx="0" cy="0"/>
        </a:xfrm>
      </p:grpSpPr>
      <p:sp>
        <p:nvSpPr>
          <p:cNvPr id="12" name="Rectangle 11"/>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hasCustomPrompt="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124200" cy="1022350"/>
          </a:xfrm>
        </p:spPr>
        <p:txBody>
          <a:bodyPr anchor="b">
            <a:normAutofit/>
          </a:bodyPr>
          <a:lstStyle>
            <a:lvl1pPr algn="l">
              <a:defRPr sz="2400" b="1"/>
            </a:lvl1pPr>
          </a:lstStyle>
          <a:p>
            <a:r>
              <a:rPr lang="en-CA" dirty="0" smtClean="0"/>
              <a:t>Click to edit Master title style</a:t>
            </a:r>
            <a:endParaRPr lang="en-US" dirty="0"/>
          </a:p>
        </p:txBody>
      </p:sp>
      <p:sp>
        <p:nvSpPr>
          <p:cNvPr id="4" name="Text Placeholder 3"/>
          <p:cNvSpPr>
            <a:spLocks noGrp="1"/>
          </p:cNvSpPr>
          <p:nvPr>
            <p:ph type="body" sz="half" idx="2"/>
          </p:nvPr>
        </p:nvSpPr>
        <p:spPr>
          <a:xfrm>
            <a:off x="457200" y="1435103"/>
            <a:ext cx="3124200" cy="45085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3" name="Content Placeholder 2"/>
          <p:cNvSpPr>
            <a:spLocks noGrp="1"/>
          </p:cNvSpPr>
          <p:nvPr>
            <p:ph idx="1"/>
          </p:nvPr>
        </p:nvSpPr>
        <p:spPr>
          <a:xfrm>
            <a:off x="3727450" y="273051"/>
            <a:ext cx="5111750" cy="567055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Slide Number Placeholder 6"/>
          <p:cNvSpPr>
            <a:spLocks noGrp="1"/>
          </p:cNvSpPr>
          <p:nvPr>
            <p:ph type="sldNum" sz="quarter" idx="12"/>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2519005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2" name="Title 1"/>
          <p:cNvSpPr>
            <a:spLocks noGrp="1"/>
          </p:cNvSpPr>
          <p:nvPr>
            <p:ph type="title"/>
          </p:nvPr>
        </p:nvSpPr>
        <p:spPr>
          <a:xfrm>
            <a:off x="1792288" y="4800600"/>
            <a:ext cx="5486400" cy="457200"/>
          </a:xfrm>
        </p:spPr>
        <p:txBody>
          <a:bodyPr anchor="t">
            <a:normAutofit/>
          </a:bodyPr>
          <a:lstStyle>
            <a:lvl1pPr algn="l">
              <a:defRPr sz="2400" b="1"/>
            </a:lvl1pPr>
          </a:lstStyle>
          <a:p>
            <a:r>
              <a:rPr lang="en-CA" dirty="0" smtClean="0"/>
              <a:t>Click to edit Master title style</a:t>
            </a:r>
            <a:endParaRPr lang="en-US" dirty="0"/>
          </a:p>
        </p:txBody>
      </p:sp>
      <p:sp>
        <p:nvSpPr>
          <p:cNvPr id="4" name="Text Placeholder 3"/>
          <p:cNvSpPr>
            <a:spLocks noGrp="1"/>
          </p:cNvSpPr>
          <p:nvPr>
            <p:ph type="body" sz="half" idx="2"/>
          </p:nvPr>
        </p:nvSpPr>
        <p:spPr>
          <a:xfrm>
            <a:off x="1792288" y="5257800"/>
            <a:ext cx="5486400" cy="6858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7" name="Slide Number Placeholder 6"/>
          <p:cNvSpPr>
            <a:spLocks noGrp="1"/>
          </p:cNvSpPr>
          <p:nvPr>
            <p:ph type="sldNum" sz="quarter" idx="12"/>
          </p:nvPr>
        </p:nvSpPr>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023772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12" name="Rectangle 11"/>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hasCustomPrompt="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157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31917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3994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1798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620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2963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9343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07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9" name="Rectangle 8"/>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n>
                <a:noFill/>
              </a:ln>
            </a:endParaRPr>
          </a:p>
        </p:txBody>
      </p:sp>
      <p:pic>
        <p:nvPicPr>
          <p:cNvPr id="10" name="Picture 9" descr="A012_C011_0811PC_S000.0000571_11WIDE_LR.tif"/>
          <p:cNvPicPr>
            <a:picLocks noChangeAspect="1"/>
          </p:cNvPicPr>
          <p:nvPr userDrawn="1"/>
        </p:nvPicPr>
        <p:blipFill rotWithShape="1">
          <a:blip r:embed="rId2" cstate="email">
            <a:extLst>
              <a:ext uri="{28A0092B-C50C-407E-A947-70E740481C1C}">
                <a14:useLocalDpi xmlns:a14="http://schemas.microsoft.com/office/drawing/2010/main" val="0"/>
              </a:ext>
            </a:extLst>
          </a:blip>
          <a:srcRect l="17886" r="19860"/>
          <a:stretch/>
        </p:blipFill>
        <p:spPr>
          <a:xfrm>
            <a:off x="685556" y="1450355"/>
            <a:ext cx="2713733" cy="2454790"/>
          </a:xfrm>
          <a:prstGeom prst="rect">
            <a:avLst/>
          </a:prstGeom>
          <a:noFill/>
          <a:ln>
            <a:noFill/>
          </a:ln>
          <a:effectLst>
            <a:reflection stA="38000" endPos="17000" dir="5400000" sy="-100000" algn="bl" rotWithShape="0"/>
          </a:effectLst>
        </p:spPr>
      </p:pic>
      <p:sp>
        <p:nvSpPr>
          <p:cNvPr id="7" name="Title 1"/>
          <p:cNvSpPr>
            <a:spLocks noGrp="1"/>
          </p:cNvSpPr>
          <p:nvPr>
            <p:ph type="title"/>
          </p:nvPr>
        </p:nvSpPr>
        <p:spPr>
          <a:xfrm>
            <a:off x="685554" y="274638"/>
            <a:ext cx="8159218" cy="948706"/>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hasCustomPrompt="1"/>
          </p:nvPr>
        </p:nvSpPr>
        <p:spPr>
          <a:xfrm>
            <a:off x="3652762" y="1308927"/>
            <a:ext cx="5192009"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17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5300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1282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4967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531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039FE57-8DE3-4C7D-B32B-877CE40104AB}" type="slidenum">
              <a:rPr lang="en-US" smtClean="0">
                <a:solidFill>
                  <a:srgbClr val="333333">
                    <a:lumMod val="60000"/>
                    <a:lumOff val="40000"/>
                  </a:srgbClr>
                </a:solidFill>
              </a:rPr>
              <a:pPr>
                <a:defRPr/>
              </a:pPr>
              <a:t>‹#›</a:t>
            </a:fld>
            <a:endParaRPr lang="en-US" dirty="0">
              <a:solidFill>
                <a:srgbClr val="333333">
                  <a:lumMod val="60000"/>
                  <a:lumOff val="40000"/>
                </a:srgbClr>
              </a:solidFill>
            </a:endParaRPr>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61250" y="6139816"/>
            <a:ext cx="13985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000">
                <a:solidFill>
                  <a:schemeClr val="tx1"/>
                </a:solidFill>
                <a:latin typeface="Times"/>
              </a:defRPr>
            </a:lvl1pPr>
            <a:lvl2pPr marL="742950" indent="-285750">
              <a:defRPr sz="4000">
                <a:solidFill>
                  <a:schemeClr val="tx1"/>
                </a:solidFill>
                <a:latin typeface="Times"/>
              </a:defRPr>
            </a:lvl2pPr>
            <a:lvl3pPr marL="1143000" indent="-228600">
              <a:defRPr sz="4000">
                <a:solidFill>
                  <a:schemeClr val="tx1"/>
                </a:solidFill>
                <a:latin typeface="Times"/>
              </a:defRPr>
            </a:lvl3pPr>
            <a:lvl4pPr marL="1600200" indent="-228600">
              <a:defRPr sz="4000">
                <a:solidFill>
                  <a:schemeClr val="tx1"/>
                </a:solidFill>
                <a:latin typeface="Times"/>
              </a:defRPr>
            </a:lvl4pPr>
            <a:lvl5pPr marL="2057400" indent="-228600">
              <a:defRPr sz="4000">
                <a:solidFill>
                  <a:schemeClr val="tx1"/>
                </a:solidFill>
                <a:latin typeface="Times"/>
              </a:defRPr>
            </a:lvl5pPr>
            <a:lvl6pPr marL="2514600" indent="-228600" eaLnBrk="0" fontAlgn="base" hangingPunct="0">
              <a:spcBef>
                <a:spcPct val="0"/>
              </a:spcBef>
              <a:spcAft>
                <a:spcPct val="0"/>
              </a:spcAft>
              <a:defRPr sz="4000">
                <a:solidFill>
                  <a:schemeClr val="tx1"/>
                </a:solidFill>
                <a:latin typeface="Times"/>
              </a:defRPr>
            </a:lvl6pPr>
            <a:lvl7pPr marL="2971800" indent="-228600" eaLnBrk="0" fontAlgn="base" hangingPunct="0">
              <a:spcBef>
                <a:spcPct val="0"/>
              </a:spcBef>
              <a:spcAft>
                <a:spcPct val="0"/>
              </a:spcAft>
              <a:defRPr sz="4000">
                <a:solidFill>
                  <a:schemeClr val="tx1"/>
                </a:solidFill>
                <a:latin typeface="Times"/>
              </a:defRPr>
            </a:lvl7pPr>
            <a:lvl8pPr marL="3429000" indent="-228600" eaLnBrk="0" fontAlgn="base" hangingPunct="0">
              <a:spcBef>
                <a:spcPct val="0"/>
              </a:spcBef>
              <a:spcAft>
                <a:spcPct val="0"/>
              </a:spcAft>
              <a:defRPr sz="4000">
                <a:solidFill>
                  <a:schemeClr val="tx1"/>
                </a:solidFill>
                <a:latin typeface="Times"/>
              </a:defRPr>
            </a:lvl8pPr>
            <a:lvl9pPr marL="3886200" indent="-228600" eaLnBrk="0" fontAlgn="base" hangingPunct="0">
              <a:spcBef>
                <a:spcPct val="0"/>
              </a:spcBef>
              <a:spcAft>
                <a:spcPct val="0"/>
              </a:spcAft>
              <a:defRPr sz="4000">
                <a:solidFill>
                  <a:schemeClr val="tx1"/>
                </a:solidFill>
                <a:latin typeface="Times"/>
              </a:defRPr>
            </a:lvl9pPr>
          </a:lstStyle>
          <a:p>
            <a:pPr algn="ctr" eaLnBrk="0" fontAlgn="base" hangingPunct="0">
              <a:spcBef>
                <a:spcPct val="0"/>
              </a:spcBef>
              <a:spcAft>
                <a:spcPct val="0"/>
              </a:spcAft>
              <a:defRPr/>
            </a:pPr>
            <a:endParaRPr lang="en-CA" altLang="en-US" sz="4100" dirty="0" smtClean="0">
              <a:solidFill>
                <a:srgbClr val="FFFFFF"/>
              </a:solidFill>
              <a:latin typeface="Arial" charset="0"/>
            </a:endParaRPr>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125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01160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80270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3159785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951325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71559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143000"/>
          </a:xfrm>
          <a:prstGeom prst="rect">
            <a:avLst/>
          </a:prstGeom>
        </p:spPr>
        <p:txBody>
          <a:bodyPr>
            <a:normAutofit/>
          </a:bodyPr>
          <a:lstStyle>
            <a:lvl1pPr>
              <a:defRPr sz="3200"/>
            </a:lvl1pPr>
          </a:lstStyle>
          <a:p>
            <a:r>
              <a:rPr lang="en-CA" dirty="0" smtClean="0"/>
              <a:t>Click to edit Master title style</a:t>
            </a:r>
            <a:endParaRPr lang="en-CA" dirty="0"/>
          </a:p>
        </p:txBody>
      </p:sp>
      <p:sp>
        <p:nvSpPr>
          <p:cNvPr id="9" name="Text Placeholder 8"/>
          <p:cNvSpPr>
            <a:spLocks noGrp="1"/>
          </p:cNvSpPr>
          <p:nvPr>
            <p:ph type="body" sz="quarter" idx="13"/>
          </p:nvPr>
        </p:nvSpPr>
        <p:spPr>
          <a:xfrm>
            <a:off x="457200" y="1600200"/>
            <a:ext cx="8382000" cy="4343400"/>
          </a:xfrm>
          <a:prstGeom prst="rect">
            <a:avLst/>
          </a:prstGeom>
        </p:spPr>
        <p:txBody>
          <a:bodyPr/>
          <a:lstStyle>
            <a:lvl1pPr>
              <a:defRPr sz="2400"/>
            </a:lvl1pPr>
            <a:lvl2pPr marL="742950" indent="-285750">
              <a:buFont typeface="Arial" panose="020B0604020202020204" pitchFamily="34" charset="0"/>
              <a:buChar char="−"/>
              <a:defRPr sz="2200"/>
            </a:lvl2pPr>
            <a:lvl3pPr marL="1143000" indent="-228600">
              <a:buFont typeface="Wingdings" panose="05000000000000000000" pitchFamily="2" charset="2"/>
              <a:buChar char="§"/>
              <a:defRPr sz="2000"/>
            </a:lvl3pPr>
            <a:lvl4pPr marL="1600200" indent="-228600">
              <a:buFont typeface="Courier New" panose="02070309020205020404" pitchFamily="49" charset="0"/>
              <a:buChar char="o"/>
              <a:defRPr sz="1800"/>
            </a:lvl4pPr>
            <a:lvl5pPr>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0" name="Slide Number Placeholder 9"/>
          <p:cNvSpPr>
            <a:spLocks noGrp="1"/>
          </p:cNvSpPr>
          <p:nvPr>
            <p:ph type="sldNum" sz="quarter" idx="16"/>
          </p:nvPr>
        </p:nvSpPr>
        <p:spPr>
          <a:xfrm>
            <a:off x="457200" y="6342333"/>
            <a:ext cx="457200" cy="387421"/>
          </a:xfrm>
          <a:prstGeom prst="rect">
            <a:avLst/>
          </a:prstGeom>
        </p:spPr>
        <p:txBody>
          <a:body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342981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289697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157542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333749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92"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defRPr/>
            </a:pPr>
            <a:r>
              <a:rPr lang="en-US" altLang="en-US" sz="1400" b="1" smtClean="0">
                <a:solidFill>
                  <a:srgbClr val="7F7F7F"/>
                </a:solidFill>
                <a:latin typeface="Calibri" pitchFamily="34" charset="0"/>
              </a:rPr>
              <a:t>York Farquharson Building Renovation</a:t>
            </a:r>
          </a:p>
          <a:p>
            <a:pPr algn="r" eaLnBrk="0" fontAlgn="base" hangingPunct="0">
              <a:spcBef>
                <a:spcPct val="0"/>
              </a:spcBef>
              <a:spcAft>
                <a:spcPct val="0"/>
              </a:spcAft>
              <a:defRPr/>
            </a:pPr>
            <a:r>
              <a:rPr lang="en-US" altLang="en-US" sz="1400" b="1"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902095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7055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5151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08505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156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180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356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ommonsWinter7.tif"/>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2" cy="6858000"/>
          </a:xfrm>
          <a:prstGeom prst="rect">
            <a:avLst/>
          </a:prstGeom>
        </p:spPr>
      </p:pic>
      <p:sp>
        <p:nvSpPr>
          <p:cNvPr id="4" name="Rectangle 3"/>
          <p:cNvSpPr/>
          <p:nvPr userDrawn="1"/>
        </p:nvSpPr>
        <p:spPr>
          <a:xfrm>
            <a:off x="4877550" y="1517134"/>
            <a:ext cx="4266452" cy="1932938"/>
          </a:xfrm>
          <a:prstGeom prst="rect">
            <a:avLst/>
          </a:prstGeom>
          <a:solidFill>
            <a:srgbClr val="C3233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Rectangle 4"/>
          <p:cNvSpPr/>
          <p:nvPr userDrawn="1"/>
        </p:nvSpPr>
        <p:spPr>
          <a:xfrm>
            <a:off x="0" y="5843218"/>
            <a:ext cx="9144000" cy="101478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436" y="0"/>
            <a:ext cx="890098" cy="1294366"/>
          </a:xfrm>
          <a:prstGeom prst="rect">
            <a:avLst/>
          </a:prstGeom>
          <a:solidFill>
            <a:schemeClr val="bg1"/>
          </a:solidFill>
        </p:spPr>
      </p:pic>
      <p:sp>
        <p:nvSpPr>
          <p:cNvPr id="10" name="Title 1"/>
          <p:cNvSpPr>
            <a:spLocks noGrp="1"/>
          </p:cNvSpPr>
          <p:nvPr>
            <p:ph type="ctrTitle"/>
          </p:nvPr>
        </p:nvSpPr>
        <p:spPr>
          <a:xfrm>
            <a:off x="5018909" y="1939751"/>
            <a:ext cx="4011484" cy="104868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bg1"/>
                </a:solidFill>
                <a:latin typeface="+mj-lt"/>
                <a:ea typeface="+mj-ea"/>
                <a:cs typeface="+mj-cs"/>
              </a:defRPr>
            </a:lvl1pPr>
          </a:lstStyle>
          <a:p>
            <a:endParaRPr dirty="0"/>
          </a:p>
        </p:txBody>
      </p:sp>
      <p:sp>
        <p:nvSpPr>
          <p:cNvPr id="11" name="Subtitle 2"/>
          <p:cNvSpPr>
            <a:spLocks noGrp="1"/>
          </p:cNvSpPr>
          <p:nvPr>
            <p:ph type="subTitle" idx="1"/>
          </p:nvPr>
        </p:nvSpPr>
        <p:spPr>
          <a:xfrm>
            <a:off x="5018909" y="2988625"/>
            <a:ext cx="4011484" cy="366833"/>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dirty="0"/>
          </a:p>
        </p:txBody>
      </p:sp>
      <p:sp>
        <p:nvSpPr>
          <p:cNvPr id="12" name="Content Placeholder 5"/>
          <p:cNvSpPr>
            <a:spLocks noGrp="1"/>
          </p:cNvSpPr>
          <p:nvPr>
            <p:ph sz="quarter" idx="10" hasCustomPrompt="1"/>
          </p:nvPr>
        </p:nvSpPr>
        <p:spPr>
          <a:xfrm>
            <a:off x="523436" y="6186472"/>
            <a:ext cx="5232400" cy="419100"/>
          </a:xfrm>
          <a:prstGeom prst="rect">
            <a:avLst/>
          </a:prstGeom>
        </p:spPr>
        <p:txBody>
          <a:bodyPr vert="horz"/>
          <a:lstStyle>
            <a:lvl1pPr marL="0" marR="0" indent="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sz="2000"/>
            </a:lvl1pPr>
          </a:lstStyle>
          <a:p>
            <a:r>
              <a:rPr lang="en-US" sz="1600" dirty="0" smtClean="0"/>
              <a:t>Tuesday, January 2, 2012 — Click to add date</a:t>
            </a:r>
          </a:p>
          <a:p>
            <a:endParaRPr lang="en-US" sz="1600" dirty="0"/>
          </a:p>
        </p:txBody>
      </p:sp>
    </p:spTree>
    <p:extLst>
      <p:ext uri="{BB962C8B-B14F-4D97-AF65-F5344CB8AC3E}">
        <p14:creationId xmlns:p14="http://schemas.microsoft.com/office/powerpoint/2010/main" val="916585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68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6143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3408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512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665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256F473-5FEA-4595-AB3D-500019DB878F}" type="slidenum">
              <a:rPr lang="en-US" smtClean="0">
                <a:solidFill>
                  <a:srgbClr val="333333">
                    <a:lumMod val="60000"/>
                    <a:lumOff val="40000"/>
                  </a:srgbClr>
                </a:solidFill>
              </a:rPr>
              <a:pPr>
                <a:defRPr/>
              </a:pPr>
              <a:t>‹#›</a:t>
            </a:fld>
            <a:endParaRPr lang="en-US" dirty="0">
              <a:solidFill>
                <a:srgbClr val="333333">
                  <a:lumMod val="60000"/>
                  <a:lumOff val="40000"/>
                </a:srgbClr>
              </a:solidFill>
            </a:endParaRPr>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61250" y="6139816"/>
            <a:ext cx="13985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000">
                <a:solidFill>
                  <a:schemeClr val="tx1"/>
                </a:solidFill>
                <a:latin typeface="Times"/>
              </a:defRPr>
            </a:lvl1pPr>
            <a:lvl2pPr marL="742950" indent="-285750">
              <a:defRPr sz="4000">
                <a:solidFill>
                  <a:schemeClr val="tx1"/>
                </a:solidFill>
                <a:latin typeface="Times"/>
              </a:defRPr>
            </a:lvl2pPr>
            <a:lvl3pPr marL="1143000" indent="-228600">
              <a:defRPr sz="4000">
                <a:solidFill>
                  <a:schemeClr val="tx1"/>
                </a:solidFill>
                <a:latin typeface="Times"/>
              </a:defRPr>
            </a:lvl3pPr>
            <a:lvl4pPr marL="1600200" indent="-228600">
              <a:defRPr sz="4000">
                <a:solidFill>
                  <a:schemeClr val="tx1"/>
                </a:solidFill>
                <a:latin typeface="Times"/>
              </a:defRPr>
            </a:lvl4pPr>
            <a:lvl5pPr marL="2057400" indent="-228600">
              <a:defRPr sz="4000">
                <a:solidFill>
                  <a:schemeClr val="tx1"/>
                </a:solidFill>
                <a:latin typeface="Times"/>
              </a:defRPr>
            </a:lvl5pPr>
            <a:lvl6pPr marL="2514600" indent="-228600" eaLnBrk="0" fontAlgn="base" hangingPunct="0">
              <a:spcBef>
                <a:spcPct val="0"/>
              </a:spcBef>
              <a:spcAft>
                <a:spcPct val="0"/>
              </a:spcAft>
              <a:defRPr sz="4000">
                <a:solidFill>
                  <a:schemeClr val="tx1"/>
                </a:solidFill>
                <a:latin typeface="Times"/>
              </a:defRPr>
            </a:lvl6pPr>
            <a:lvl7pPr marL="2971800" indent="-228600" eaLnBrk="0" fontAlgn="base" hangingPunct="0">
              <a:spcBef>
                <a:spcPct val="0"/>
              </a:spcBef>
              <a:spcAft>
                <a:spcPct val="0"/>
              </a:spcAft>
              <a:defRPr sz="4000">
                <a:solidFill>
                  <a:schemeClr val="tx1"/>
                </a:solidFill>
                <a:latin typeface="Times"/>
              </a:defRPr>
            </a:lvl7pPr>
            <a:lvl8pPr marL="3429000" indent="-228600" eaLnBrk="0" fontAlgn="base" hangingPunct="0">
              <a:spcBef>
                <a:spcPct val="0"/>
              </a:spcBef>
              <a:spcAft>
                <a:spcPct val="0"/>
              </a:spcAft>
              <a:defRPr sz="4000">
                <a:solidFill>
                  <a:schemeClr val="tx1"/>
                </a:solidFill>
                <a:latin typeface="Times"/>
              </a:defRPr>
            </a:lvl8pPr>
            <a:lvl9pPr marL="3886200" indent="-228600" eaLnBrk="0" fontAlgn="base" hangingPunct="0">
              <a:spcBef>
                <a:spcPct val="0"/>
              </a:spcBef>
              <a:spcAft>
                <a:spcPct val="0"/>
              </a:spcAft>
              <a:defRPr sz="4000">
                <a:solidFill>
                  <a:schemeClr val="tx1"/>
                </a:solidFill>
                <a:latin typeface="Times"/>
              </a:defRPr>
            </a:lvl9pPr>
          </a:lstStyle>
          <a:p>
            <a:pPr algn="ctr" eaLnBrk="0" fontAlgn="base" hangingPunct="0">
              <a:spcBef>
                <a:spcPct val="0"/>
              </a:spcBef>
              <a:spcAft>
                <a:spcPct val="0"/>
              </a:spcAft>
              <a:defRPr/>
            </a:pPr>
            <a:endParaRPr lang="en-CA" altLang="en-US" sz="4100" dirty="0" smtClean="0">
              <a:solidFill>
                <a:srgbClr val="FFFFFF"/>
              </a:solidFill>
              <a:latin typeface="Arial" charset="0"/>
            </a:endParaRPr>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936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212769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727223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603741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316816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endParaRPr lang="en-US" dirty="0"/>
          </a:p>
        </p:txBody>
      </p:sp>
      <p:sp>
        <p:nvSpPr>
          <p:cNvPr id="9" name="Content Placeholder 2"/>
          <p:cNvSpPr>
            <a:spLocks noGrp="1"/>
          </p:cNvSpPr>
          <p:nvPr>
            <p:ph idx="1" hasCustomPrompt="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0430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31773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699888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050613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62685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8"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defRPr/>
            </a:pPr>
            <a:r>
              <a:rPr lang="en-US" altLang="en-US" sz="1400" b="1" smtClean="0">
                <a:solidFill>
                  <a:srgbClr val="7F7F7F"/>
                </a:solidFill>
                <a:latin typeface="Calibri" pitchFamily="34" charset="0"/>
              </a:rPr>
              <a:t>York Farquharson Building Renovation</a:t>
            </a:r>
          </a:p>
          <a:p>
            <a:pPr algn="r" eaLnBrk="0" fontAlgn="base" hangingPunct="0">
              <a:spcBef>
                <a:spcPct val="0"/>
              </a:spcBef>
              <a:spcAft>
                <a:spcPct val="0"/>
              </a:spcAft>
              <a:defRPr/>
            </a:pPr>
            <a:r>
              <a:rPr lang="en-US" altLang="en-US" sz="1400" b="1"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150838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0691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5117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5956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218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80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n>
                <a:noFill/>
              </a:ln>
            </a:endParaRPr>
          </a:p>
        </p:txBody>
      </p:sp>
      <p:pic>
        <p:nvPicPr>
          <p:cNvPr id="7" name="Picture 6" descr="A012_C011_0811PC_S000.0000571_11WIDE_LR.tif"/>
          <p:cNvPicPr>
            <a:picLocks noChangeAspect="1"/>
          </p:cNvPicPr>
          <p:nvPr userDrawn="1"/>
        </p:nvPicPr>
        <p:blipFill rotWithShape="1">
          <a:blip r:embed="rId2" cstate="email">
            <a:extLst>
              <a:ext uri="{28A0092B-C50C-407E-A947-70E740481C1C}">
                <a14:useLocalDpi xmlns:a14="http://schemas.microsoft.com/office/drawing/2010/main" val="0"/>
              </a:ext>
            </a:extLst>
          </a:blip>
          <a:srcRect l="17886" r="19860"/>
          <a:stretch/>
        </p:blipFill>
        <p:spPr>
          <a:xfrm>
            <a:off x="685556" y="1450355"/>
            <a:ext cx="2713733" cy="2454790"/>
          </a:xfrm>
          <a:prstGeom prst="rect">
            <a:avLst/>
          </a:prstGeom>
          <a:noFill/>
          <a:ln>
            <a:noFill/>
          </a:ln>
          <a:effectLst>
            <a:reflection stA="38000" endPos="17000" dir="5400000" sy="-100000" algn="bl" rotWithShape="0"/>
          </a:effectLst>
        </p:spPr>
      </p:pic>
      <p:sp>
        <p:nvSpPr>
          <p:cNvPr id="8" name="Title 1"/>
          <p:cNvSpPr>
            <a:spLocks noGrp="1"/>
          </p:cNvSpPr>
          <p:nvPr>
            <p:ph type="title"/>
          </p:nvPr>
        </p:nvSpPr>
        <p:spPr>
          <a:xfrm>
            <a:off x="685554" y="274638"/>
            <a:ext cx="8159218" cy="948706"/>
          </a:xfrm>
          <a:prstGeom prst="rect">
            <a:avLst/>
          </a:prstGeom>
        </p:spPr>
        <p:txBody>
          <a:bodyPr/>
          <a:lstStyle>
            <a:lvl1pPr algn="l">
              <a:defRPr sz="4000">
                <a:solidFill>
                  <a:schemeClr val="tx1">
                    <a:lumMod val="65000"/>
                    <a:lumOff val="35000"/>
                  </a:schemeClr>
                </a:solidFill>
              </a:defRPr>
            </a:lvl1pPr>
          </a:lstStyle>
          <a:p>
            <a:endParaRPr lang="en-US" dirty="0"/>
          </a:p>
        </p:txBody>
      </p:sp>
      <p:sp>
        <p:nvSpPr>
          <p:cNvPr id="9" name="Content Placeholder 2"/>
          <p:cNvSpPr>
            <a:spLocks noGrp="1"/>
          </p:cNvSpPr>
          <p:nvPr>
            <p:ph idx="1" hasCustomPrompt="1"/>
          </p:nvPr>
        </p:nvSpPr>
        <p:spPr>
          <a:xfrm>
            <a:off x="3652762" y="1308927"/>
            <a:ext cx="5192009"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7138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49855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51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8883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2356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067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0541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20E6754-BF83-407E-9236-F44904C7F72F}" type="slidenum">
              <a:rPr lang="en-US" smtClean="0">
                <a:solidFill>
                  <a:srgbClr val="333333">
                    <a:lumMod val="60000"/>
                    <a:lumOff val="40000"/>
                  </a:srgbClr>
                </a:solidFill>
              </a:rPr>
              <a:pPr>
                <a:defRPr/>
              </a:pPr>
              <a:t>‹#›</a:t>
            </a:fld>
            <a:endParaRPr lang="en-US" dirty="0">
              <a:solidFill>
                <a:srgbClr val="333333">
                  <a:lumMod val="60000"/>
                  <a:lumOff val="40000"/>
                </a:srgbClr>
              </a:solidFill>
            </a:endParaRPr>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61250" y="6139816"/>
            <a:ext cx="13985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000">
                <a:solidFill>
                  <a:schemeClr val="tx1"/>
                </a:solidFill>
                <a:latin typeface="Times"/>
              </a:defRPr>
            </a:lvl1pPr>
            <a:lvl2pPr marL="742950" indent="-285750">
              <a:defRPr sz="4000">
                <a:solidFill>
                  <a:schemeClr val="tx1"/>
                </a:solidFill>
                <a:latin typeface="Times"/>
              </a:defRPr>
            </a:lvl2pPr>
            <a:lvl3pPr marL="1143000" indent="-228600">
              <a:defRPr sz="4000">
                <a:solidFill>
                  <a:schemeClr val="tx1"/>
                </a:solidFill>
                <a:latin typeface="Times"/>
              </a:defRPr>
            </a:lvl3pPr>
            <a:lvl4pPr marL="1600200" indent="-228600">
              <a:defRPr sz="4000">
                <a:solidFill>
                  <a:schemeClr val="tx1"/>
                </a:solidFill>
                <a:latin typeface="Times"/>
              </a:defRPr>
            </a:lvl4pPr>
            <a:lvl5pPr marL="2057400" indent="-228600">
              <a:defRPr sz="4000">
                <a:solidFill>
                  <a:schemeClr val="tx1"/>
                </a:solidFill>
                <a:latin typeface="Times"/>
              </a:defRPr>
            </a:lvl5pPr>
            <a:lvl6pPr marL="2514600" indent="-228600" eaLnBrk="0" fontAlgn="base" hangingPunct="0">
              <a:spcBef>
                <a:spcPct val="0"/>
              </a:spcBef>
              <a:spcAft>
                <a:spcPct val="0"/>
              </a:spcAft>
              <a:defRPr sz="4000">
                <a:solidFill>
                  <a:schemeClr val="tx1"/>
                </a:solidFill>
                <a:latin typeface="Times"/>
              </a:defRPr>
            </a:lvl6pPr>
            <a:lvl7pPr marL="2971800" indent="-228600" eaLnBrk="0" fontAlgn="base" hangingPunct="0">
              <a:spcBef>
                <a:spcPct val="0"/>
              </a:spcBef>
              <a:spcAft>
                <a:spcPct val="0"/>
              </a:spcAft>
              <a:defRPr sz="4000">
                <a:solidFill>
                  <a:schemeClr val="tx1"/>
                </a:solidFill>
                <a:latin typeface="Times"/>
              </a:defRPr>
            </a:lvl7pPr>
            <a:lvl8pPr marL="3429000" indent="-228600" eaLnBrk="0" fontAlgn="base" hangingPunct="0">
              <a:spcBef>
                <a:spcPct val="0"/>
              </a:spcBef>
              <a:spcAft>
                <a:spcPct val="0"/>
              </a:spcAft>
              <a:defRPr sz="4000">
                <a:solidFill>
                  <a:schemeClr val="tx1"/>
                </a:solidFill>
                <a:latin typeface="Times"/>
              </a:defRPr>
            </a:lvl8pPr>
            <a:lvl9pPr marL="3886200" indent="-228600" eaLnBrk="0" fontAlgn="base" hangingPunct="0">
              <a:spcBef>
                <a:spcPct val="0"/>
              </a:spcBef>
              <a:spcAft>
                <a:spcPct val="0"/>
              </a:spcAft>
              <a:defRPr sz="4000">
                <a:solidFill>
                  <a:schemeClr val="tx1"/>
                </a:solidFill>
                <a:latin typeface="Times"/>
              </a:defRPr>
            </a:lvl9pPr>
          </a:lstStyle>
          <a:p>
            <a:pPr algn="ctr" eaLnBrk="0" fontAlgn="base" hangingPunct="0">
              <a:spcBef>
                <a:spcPct val="0"/>
              </a:spcBef>
              <a:spcAft>
                <a:spcPct val="0"/>
              </a:spcAft>
              <a:defRPr/>
            </a:pPr>
            <a:endParaRPr lang="en-CA" altLang="en-US" sz="4100" dirty="0" smtClean="0">
              <a:solidFill>
                <a:srgbClr val="FFFFFF"/>
              </a:solidFill>
              <a:latin typeface="Arial" charset="0"/>
            </a:endParaRPr>
          </a:p>
        </p:txBody>
      </p:sp>
      <p:sp>
        <p:nvSpPr>
          <p:cNvPr id="5" name="Title 1"/>
          <p:cNvSpPr>
            <a:spLocks noGrp="1"/>
          </p:cNvSpPr>
          <p:nvPr>
            <p:ph type="title"/>
          </p:nvPr>
        </p:nvSpPr>
        <p:spPr>
          <a:xfrm>
            <a:off x="685554" y="274640"/>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270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3419747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1501022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847093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133600"/>
            <a:ext cx="5943600" cy="1600200"/>
          </a:xfrm>
        </p:spPr>
        <p:txBody>
          <a:bodyPr/>
          <a:lstStyle>
            <a:lvl1pPr>
              <a:defRPr>
                <a:solidFill>
                  <a:schemeClr val="bg1"/>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2971800" y="3810000"/>
            <a:ext cx="5962337" cy="457200"/>
          </a:xfrm>
        </p:spPr>
        <p:txBody>
          <a:bodyPr anchor="ct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176377395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269162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587823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36981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3644189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645691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84"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r" eaLnBrk="0" fontAlgn="base" hangingPunct="0">
              <a:spcBef>
                <a:spcPct val="0"/>
              </a:spcBef>
              <a:spcAft>
                <a:spcPct val="0"/>
              </a:spcAft>
              <a:defRPr/>
            </a:pPr>
            <a:r>
              <a:rPr lang="en-US" altLang="en-US" sz="1400" b="1" smtClean="0">
                <a:solidFill>
                  <a:srgbClr val="7F7F7F"/>
                </a:solidFill>
                <a:latin typeface="Calibri" pitchFamily="34" charset="0"/>
              </a:rPr>
              <a:t>York Farquharson Building Renovation</a:t>
            </a:r>
          </a:p>
          <a:p>
            <a:pPr algn="r" eaLnBrk="0" fontAlgn="base" hangingPunct="0">
              <a:spcBef>
                <a:spcPct val="0"/>
              </a:spcBef>
              <a:spcAft>
                <a:spcPct val="0"/>
              </a:spcAft>
              <a:defRPr/>
            </a:pPr>
            <a:r>
              <a:rPr lang="en-US" altLang="en-US" sz="1400" b="1"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462417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79523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171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1942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5032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133600"/>
            <a:ext cx="5943600" cy="1600200"/>
          </a:xfrm>
        </p:spPr>
        <p:txBody>
          <a:bodyPr/>
          <a:lstStyle>
            <a:lvl1pPr>
              <a:defRPr>
                <a:solidFill>
                  <a:schemeClr val="bg1"/>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2971800" y="3810000"/>
            <a:ext cx="5962337" cy="457200"/>
          </a:xfrm>
        </p:spPr>
        <p:txBody>
          <a:bodyPr anchor="ct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390207428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2736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33824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26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3138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90502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3070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53542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327026"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2829CC-8DFF-428C-AC6B-3617B6C758CC}" type="slidenum">
              <a:rPr lang="en-US" smtClean="0">
                <a:solidFill>
                  <a:srgbClr val="333333">
                    <a:lumMod val="60000"/>
                    <a:lumOff val="40000"/>
                  </a:srgbClr>
                </a:solidFill>
              </a:rPr>
              <a:pPr>
                <a:defRPr/>
              </a:pPr>
              <a:t>‹#›</a:t>
            </a:fld>
            <a:endParaRPr lang="en-US" dirty="0">
              <a:solidFill>
                <a:srgbClr val="333333">
                  <a:lumMod val="60000"/>
                  <a:lumOff val="40000"/>
                </a:srgbClr>
              </a:solidFill>
            </a:endParaRPr>
          </a:p>
        </p:txBody>
      </p:sp>
      <p:pic>
        <p:nvPicPr>
          <p:cNvPr id="6"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61250" y="6139816"/>
            <a:ext cx="13985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000">
                <a:solidFill>
                  <a:schemeClr val="tx1"/>
                </a:solidFill>
                <a:latin typeface="Times"/>
              </a:defRPr>
            </a:lvl1pPr>
            <a:lvl2pPr marL="742950" indent="-285750">
              <a:defRPr sz="4000">
                <a:solidFill>
                  <a:schemeClr val="tx1"/>
                </a:solidFill>
                <a:latin typeface="Times"/>
              </a:defRPr>
            </a:lvl2pPr>
            <a:lvl3pPr marL="1143000" indent="-228600">
              <a:defRPr sz="4000">
                <a:solidFill>
                  <a:schemeClr val="tx1"/>
                </a:solidFill>
                <a:latin typeface="Times"/>
              </a:defRPr>
            </a:lvl3pPr>
            <a:lvl4pPr marL="1600200" indent="-228600">
              <a:defRPr sz="4000">
                <a:solidFill>
                  <a:schemeClr val="tx1"/>
                </a:solidFill>
                <a:latin typeface="Times"/>
              </a:defRPr>
            </a:lvl4pPr>
            <a:lvl5pPr marL="2057400" indent="-228600">
              <a:defRPr sz="4000">
                <a:solidFill>
                  <a:schemeClr val="tx1"/>
                </a:solidFill>
                <a:latin typeface="Times"/>
              </a:defRPr>
            </a:lvl5pPr>
            <a:lvl6pPr marL="2514600" indent="-228600" eaLnBrk="0" fontAlgn="base" hangingPunct="0">
              <a:spcBef>
                <a:spcPct val="0"/>
              </a:spcBef>
              <a:spcAft>
                <a:spcPct val="0"/>
              </a:spcAft>
              <a:defRPr sz="4000">
                <a:solidFill>
                  <a:schemeClr val="tx1"/>
                </a:solidFill>
                <a:latin typeface="Times"/>
              </a:defRPr>
            </a:lvl6pPr>
            <a:lvl7pPr marL="2971800" indent="-228600" eaLnBrk="0" fontAlgn="base" hangingPunct="0">
              <a:spcBef>
                <a:spcPct val="0"/>
              </a:spcBef>
              <a:spcAft>
                <a:spcPct val="0"/>
              </a:spcAft>
              <a:defRPr sz="4000">
                <a:solidFill>
                  <a:schemeClr val="tx1"/>
                </a:solidFill>
                <a:latin typeface="Times"/>
              </a:defRPr>
            </a:lvl7pPr>
            <a:lvl8pPr marL="3429000" indent="-228600" eaLnBrk="0" fontAlgn="base" hangingPunct="0">
              <a:spcBef>
                <a:spcPct val="0"/>
              </a:spcBef>
              <a:spcAft>
                <a:spcPct val="0"/>
              </a:spcAft>
              <a:defRPr sz="4000">
                <a:solidFill>
                  <a:schemeClr val="tx1"/>
                </a:solidFill>
                <a:latin typeface="Times"/>
              </a:defRPr>
            </a:lvl8pPr>
            <a:lvl9pPr marL="3886200" indent="-228600" eaLnBrk="0" fontAlgn="base" hangingPunct="0">
              <a:spcBef>
                <a:spcPct val="0"/>
              </a:spcBef>
              <a:spcAft>
                <a:spcPct val="0"/>
              </a:spcAft>
              <a:defRPr sz="4000">
                <a:solidFill>
                  <a:schemeClr val="tx1"/>
                </a:solidFill>
                <a:latin typeface="Times"/>
              </a:defRPr>
            </a:lvl9pPr>
          </a:lstStyle>
          <a:p>
            <a:pPr algn="ctr" eaLnBrk="0" fontAlgn="base" hangingPunct="0">
              <a:spcBef>
                <a:spcPct val="0"/>
              </a:spcBef>
              <a:spcAft>
                <a:spcPct val="0"/>
              </a:spcAft>
              <a:defRPr/>
            </a:pPr>
            <a:endParaRPr lang="en-CA" altLang="en-US" sz="4100" dirty="0" smtClean="0">
              <a:solidFill>
                <a:srgbClr val="FFFFFF"/>
              </a:solidFill>
              <a:latin typeface="Arial" charset="0"/>
            </a:endParaRPr>
          </a:p>
        </p:txBody>
      </p:sp>
      <p:sp>
        <p:nvSpPr>
          <p:cNvPr id="5" name="Title 1"/>
          <p:cNvSpPr>
            <a:spLocks noGrp="1"/>
          </p:cNvSpPr>
          <p:nvPr>
            <p:ph type="title"/>
          </p:nvPr>
        </p:nvSpPr>
        <p:spPr>
          <a:xfrm>
            <a:off x="685554" y="274639"/>
            <a:ext cx="8159218" cy="1034288"/>
          </a:xfrm>
          <a:prstGeom prst="rect">
            <a:avLst/>
          </a:prstGeom>
        </p:spPr>
        <p:txBody>
          <a:bodyPr/>
          <a:lstStyle>
            <a:lvl1pPr algn="l">
              <a:defRPr sz="4000">
                <a:solidFill>
                  <a:schemeClr val="tx1">
                    <a:lumMod val="65000"/>
                    <a:lumOff val="35000"/>
                  </a:schemeClr>
                </a:solidFill>
              </a:defRPr>
            </a:lvl1pPr>
          </a:lstStyle>
          <a:p>
            <a:r>
              <a:rPr lang="en-US" smtClean="0"/>
              <a:t>Click to edit Master title style</a:t>
            </a:r>
            <a:endParaRPr lang="en-US" dirty="0"/>
          </a:p>
        </p:txBody>
      </p:sp>
      <p:sp>
        <p:nvSpPr>
          <p:cNvPr id="8" name="Content Placeholder 2"/>
          <p:cNvSpPr>
            <a:spLocks noGrp="1"/>
          </p:cNvSpPr>
          <p:nvPr>
            <p:ph idx="1"/>
          </p:nvPr>
        </p:nvSpPr>
        <p:spPr>
          <a:xfrm>
            <a:off x="685554" y="1308927"/>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13348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2920486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026"/>
          <p:cNvSpPr>
            <a:spLocks noChangeArrowheads="1"/>
          </p:cNvSpPr>
          <p:nvPr userDrawn="1"/>
        </p:nvSpPr>
        <p:spPr bwMode="auto">
          <a:xfrm>
            <a:off x="5578476" y="5949316"/>
            <a:ext cx="3565525" cy="105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98" tIns="42449" rIns="84898" bIns="42449" anchor="ctr"/>
          <a:lstStyle>
            <a:lvl1pPr defTabSz="847725">
              <a:defRPr sz="4100">
                <a:solidFill>
                  <a:schemeClr val="tx1"/>
                </a:solidFill>
                <a:latin typeface="Times"/>
              </a:defRPr>
            </a:lvl1pPr>
            <a:lvl2pPr marL="742950" indent="-285750" defTabSz="847725">
              <a:defRPr sz="4100">
                <a:solidFill>
                  <a:schemeClr val="tx1"/>
                </a:solidFill>
                <a:latin typeface="Times"/>
              </a:defRPr>
            </a:lvl2pPr>
            <a:lvl3pPr marL="1143000" indent="-228600" defTabSz="847725">
              <a:defRPr sz="4100">
                <a:solidFill>
                  <a:schemeClr val="tx1"/>
                </a:solidFill>
                <a:latin typeface="Times"/>
              </a:defRPr>
            </a:lvl3pPr>
            <a:lvl4pPr marL="1600200" indent="-228600" defTabSz="847725">
              <a:defRPr sz="4100">
                <a:solidFill>
                  <a:schemeClr val="tx1"/>
                </a:solidFill>
                <a:latin typeface="Times"/>
              </a:defRPr>
            </a:lvl4pPr>
            <a:lvl5pPr marL="2057400" indent="-228600" defTabSz="847725">
              <a:defRPr sz="4100">
                <a:solidFill>
                  <a:schemeClr val="tx1"/>
                </a:solidFill>
                <a:latin typeface="Times"/>
              </a:defRPr>
            </a:lvl5pPr>
            <a:lvl6pPr marL="2514600" indent="-228600" defTabSz="847725" eaLnBrk="0" fontAlgn="base" hangingPunct="0">
              <a:spcBef>
                <a:spcPct val="0"/>
              </a:spcBef>
              <a:spcAft>
                <a:spcPct val="0"/>
              </a:spcAft>
              <a:defRPr sz="4100">
                <a:solidFill>
                  <a:schemeClr val="tx1"/>
                </a:solidFill>
                <a:latin typeface="Times"/>
              </a:defRPr>
            </a:lvl6pPr>
            <a:lvl7pPr marL="2971800" indent="-228600" defTabSz="847725" eaLnBrk="0" fontAlgn="base" hangingPunct="0">
              <a:spcBef>
                <a:spcPct val="0"/>
              </a:spcBef>
              <a:spcAft>
                <a:spcPct val="0"/>
              </a:spcAft>
              <a:defRPr sz="4100">
                <a:solidFill>
                  <a:schemeClr val="tx1"/>
                </a:solidFill>
                <a:latin typeface="Times"/>
              </a:defRPr>
            </a:lvl7pPr>
            <a:lvl8pPr marL="3429000" indent="-228600" defTabSz="847725" eaLnBrk="0" fontAlgn="base" hangingPunct="0">
              <a:spcBef>
                <a:spcPct val="0"/>
              </a:spcBef>
              <a:spcAft>
                <a:spcPct val="0"/>
              </a:spcAft>
              <a:defRPr sz="4100">
                <a:solidFill>
                  <a:schemeClr val="tx1"/>
                </a:solidFill>
                <a:latin typeface="Times"/>
              </a:defRPr>
            </a:lvl8pPr>
            <a:lvl9pPr marL="3886200" indent="-228600" defTabSz="847725" eaLnBrk="0" fontAlgn="base" hangingPunct="0">
              <a:spcBef>
                <a:spcPct val="0"/>
              </a:spcBef>
              <a:spcAft>
                <a:spcPct val="0"/>
              </a:spcAft>
              <a:defRPr sz="4100">
                <a:solidFill>
                  <a:schemeClr val="tx1"/>
                </a:solidFill>
                <a:latin typeface="Times"/>
              </a:defRPr>
            </a:lvl9pPr>
          </a:lstStyle>
          <a:p>
            <a:pPr algn="r" fontAlgn="base">
              <a:spcBef>
                <a:spcPct val="0"/>
              </a:spcBef>
              <a:spcAft>
                <a:spcPct val="0"/>
              </a:spcAft>
              <a:defRPr/>
            </a:pPr>
            <a:r>
              <a:rPr lang="en-US" altLang="en-US" sz="1300" b="1" dirty="0" smtClean="0">
                <a:solidFill>
                  <a:srgbClr val="7F7F7F"/>
                </a:solidFill>
                <a:latin typeface="Calibri" pitchFamily="34" charset="0"/>
              </a:rPr>
              <a:t>York Farquharson Building Renovation</a:t>
            </a:r>
          </a:p>
          <a:p>
            <a:pPr algn="r" fontAlgn="base">
              <a:spcBef>
                <a:spcPct val="0"/>
              </a:spcBef>
              <a:spcAft>
                <a:spcPct val="0"/>
              </a:spcAft>
              <a:defRPr/>
            </a:pPr>
            <a:r>
              <a:rPr lang="en-US" altLang="en-US" sz="1300" b="1" dirty="0" smtClean="0">
                <a:solidFill>
                  <a:srgbClr val="7F7F7F"/>
                </a:solidFill>
                <a:latin typeface="Calibri" pitchFamily="34" charset="0"/>
              </a:rPr>
              <a:t>Design Development, February 2017</a:t>
            </a:r>
          </a:p>
        </p:txBody>
      </p:sp>
    </p:spTree>
    <p:extLst>
      <p:ext uri="{BB962C8B-B14F-4D97-AF65-F5344CB8AC3E}">
        <p14:creationId xmlns:p14="http://schemas.microsoft.com/office/powerpoint/2010/main" val="4020307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image" Target="../media/image1.emf"/><Relationship Id="rId5" Type="http://schemas.openxmlformats.org/officeDocument/2006/relationships/theme" Target="../theme/theme11.xml"/><Relationship Id="rId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6.jpeg"/><Relationship Id="rId2" Type="http://schemas.openxmlformats.org/officeDocument/2006/relationships/slideLayout" Target="../slideLayouts/slideLayout9.xml"/><Relationship Id="rId16"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0.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10.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0.emf"/><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10.emf"/><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9.xml"/><Relationship Id="rId7" Type="http://schemas.openxmlformats.org/officeDocument/2006/relationships/theme" Target="../theme/theme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5.xml"/><Relationship Id="rId7" Type="http://schemas.openxmlformats.org/officeDocument/2006/relationships/image" Target="../media/image11.png"/><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theme" Target="../theme/theme9.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p:nvSpPr>
        <p:spPr>
          <a:xfrm>
            <a:off x="328902" y="6358905"/>
            <a:ext cx="685800"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AF16DE-A0D5-4438-950F-5B1E159C2C28}" type="slidenum">
              <a:rPr lang="en-US" smtClean="0"/>
              <a:pPr/>
              <a:t>‹#›</a:t>
            </a:fld>
            <a:endParaRPr lang="en-US" dirty="0"/>
          </a:p>
        </p:txBody>
      </p:sp>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59374" y="6138137"/>
            <a:ext cx="1399713" cy="44152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7" r:id="rId4"/>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92D51-2C0F-4D7A-85CF-09158F61252E}" type="datetimeFigureOut">
              <a:rPr lang="en-US" smtClean="0">
                <a:solidFill>
                  <a:prstClr val="black">
                    <a:tint val="75000"/>
                  </a:prstClr>
                </a:solidFill>
              </a:rPr>
              <a:pPr/>
              <a:t>2/24/2017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3C419-2FF4-4F57-ADAC-59985042B9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81328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txBox="1">
            <a:spLocks/>
          </p:cNvSpPr>
          <p:nvPr/>
        </p:nvSpPr>
        <p:spPr>
          <a:xfrm>
            <a:off x="328613" y="6359525"/>
            <a:ext cx="685800" cy="365125"/>
          </a:xfrm>
          <a:prstGeom prst="rect">
            <a:avLst/>
          </a:prstGeom>
        </p:spPr>
        <p:txBody>
          <a:bodyPr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7880D4-D93B-4C79-B37B-BCC235A4FA5E}" type="slidenum">
              <a:rPr lang="en-US" smtClean="0">
                <a:solidFill>
                  <a:srgbClr val="333333">
                    <a:lumMod val="60000"/>
                    <a:lumOff val="40000"/>
                  </a:srgbClr>
                </a:solidFill>
              </a:rPr>
              <a:pPr>
                <a:defRPr/>
              </a:pPr>
              <a:t>‹#›</a:t>
            </a:fld>
            <a:endParaRPr lang="en-US" dirty="0">
              <a:solidFill>
                <a:srgbClr val="333333">
                  <a:lumMod val="60000"/>
                  <a:lumOff val="40000"/>
                </a:srgbClr>
              </a:solidFill>
            </a:endParaRPr>
          </a:p>
        </p:txBody>
      </p:sp>
      <p:pic>
        <p:nvPicPr>
          <p:cNvPr id="1027" name="Picture 3"/>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459663" y="6138863"/>
            <a:ext cx="14001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66966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txStyles>
    <p:titleStyle>
      <a:lvl1pPr algn="l" rtl="0" eaLnBrk="0" fontAlgn="base" hangingPunct="0">
        <a:spcBef>
          <a:spcPct val="0"/>
        </a:spcBef>
        <a:spcAft>
          <a:spcPct val="0"/>
        </a:spcAft>
        <a:defRPr sz="3600" kern="1200">
          <a:solidFill>
            <a:schemeClr val="accent1"/>
          </a:solidFill>
          <a:latin typeface="+mj-lt"/>
          <a:ea typeface="+mj-ea"/>
          <a:cs typeface="+mj-cs"/>
        </a:defRPr>
      </a:lvl1pPr>
      <a:lvl2pPr algn="l" rtl="0" eaLnBrk="0" fontAlgn="base" hangingPunct="0">
        <a:spcBef>
          <a:spcPct val="0"/>
        </a:spcBef>
        <a:spcAft>
          <a:spcPct val="0"/>
        </a:spcAft>
        <a:defRPr sz="3600">
          <a:solidFill>
            <a:schemeClr val="accent1"/>
          </a:solidFill>
          <a:latin typeface="Arial" pitchFamily="34" charset="0"/>
        </a:defRPr>
      </a:lvl2pPr>
      <a:lvl3pPr algn="l" rtl="0" eaLnBrk="0" fontAlgn="base" hangingPunct="0">
        <a:spcBef>
          <a:spcPct val="0"/>
        </a:spcBef>
        <a:spcAft>
          <a:spcPct val="0"/>
        </a:spcAft>
        <a:defRPr sz="3600">
          <a:solidFill>
            <a:schemeClr val="accent1"/>
          </a:solidFill>
          <a:latin typeface="Arial" pitchFamily="34" charset="0"/>
        </a:defRPr>
      </a:lvl3pPr>
      <a:lvl4pPr algn="l" rtl="0" eaLnBrk="0" fontAlgn="base" hangingPunct="0">
        <a:spcBef>
          <a:spcPct val="0"/>
        </a:spcBef>
        <a:spcAft>
          <a:spcPct val="0"/>
        </a:spcAft>
        <a:defRPr sz="3600">
          <a:solidFill>
            <a:schemeClr val="accent1"/>
          </a:solidFill>
          <a:latin typeface="Arial" pitchFamily="34" charset="0"/>
        </a:defRPr>
      </a:lvl4pPr>
      <a:lvl5pPr algn="l" rtl="0" eaLnBrk="0" fontAlgn="base" hangingPunct="0">
        <a:spcBef>
          <a:spcPct val="0"/>
        </a:spcBef>
        <a:spcAft>
          <a:spcPct val="0"/>
        </a:spcAft>
        <a:defRPr sz="3600">
          <a:solidFill>
            <a:schemeClr val="accent1"/>
          </a:solidFill>
          <a:latin typeface="Arial" pitchFamily="34" charset="0"/>
        </a:defRPr>
      </a:lvl5pPr>
      <a:lvl6pPr marL="457200" algn="l" rtl="0" fontAlgn="base">
        <a:spcBef>
          <a:spcPct val="0"/>
        </a:spcBef>
        <a:spcAft>
          <a:spcPct val="0"/>
        </a:spcAft>
        <a:defRPr sz="3600">
          <a:solidFill>
            <a:schemeClr val="accent1"/>
          </a:solidFill>
          <a:latin typeface="Arial" pitchFamily="34" charset="0"/>
        </a:defRPr>
      </a:lvl6pPr>
      <a:lvl7pPr marL="914400" algn="l" rtl="0" fontAlgn="base">
        <a:spcBef>
          <a:spcPct val="0"/>
        </a:spcBef>
        <a:spcAft>
          <a:spcPct val="0"/>
        </a:spcAft>
        <a:defRPr sz="3600">
          <a:solidFill>
            <a:schemeClr val="accent1"/>
          </a:solidFill>
          <a:latin typeface="Arial" pitchFamily="34" charset="0"/>
        </a:defRPr>
      </a:lvl7pPr>
      <a:lvl8pPr marL="1371600" algn="l" rtl="0" fontAlgn="base">
        <a:spcBef>
          <a:spcPct val="0"/>
        </a:spcBef>
        <a:spcAft>
          <a:spcPct val="0"/>
        </a:spcAft>
        <a:defRPr sz="3600">
          <a:solidFill>
            <a:schemeClr val="accent1"/>
          </a:solidFill>
          <a:latin typeface="Arial" pitchFamily="34" charset="0"/>
        </a:defRPr>
      </a:lvl8pPr>
      <a:lvl9pPr marL="1828800" algn="l" rtl="0" fontAlgn="base">
        <a:spcBef>
          <a:spcPct val="0"/>
        </a:spcBef>
        <a:spcAft>
          <a:spcPct val="0"/>
        </a:spcAft>
        <a:defRPr sz="3600">
          <a:solidFill>
            <a:schemeClr val="accent1"/>
          </a:solidFill>
          <a:latin typeface="Arial" pitchFamily="34" charset="0"/>
        </a:defRPr>
      </a:lvl9pPr>
    </p:titleStyle>
    <p:bodyStyle>
      <a:lvl1pPr marL="227013" indent="-228600" algn="l" rtl="0" eaLnBrk="0" fontAlgn="base" hangingPunct="0">
        <a:spcBef>
          <a:spcPts val="1800"/>
        </a:spcBef>
        <a:spcAft>
          <a:spcPct val="0"/>
        </a:spcAft>
        <a:buClr>
          <a:schemeClr val="accent1"/>
        </a:buClr>
        <a:buSzPct val="100000"/>
        <a:buFont typeface="Wingdings 2" pitchFamily="18" charset="2"/>
        <a:buChar char="¡"/>
        <a:defRPr sz="2000" kern="1200">
          <a:solidFill>
            <a:schemeClr val="tx2"/>
          </a:solidFill>
          <a:latin typeface="+mn-lt"/>
          <a:ea typeface="+mn-ea"/>
          <a:cs typeface="+mn-cs"/>
        </a:defRPr>
      </a:lvl1pPr>
      <a:lvl2pPr marL="455613"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mn-ea"/>
          <a:cs typeface="+mn-cs"/>
        </a:defRPr>
      </a:lvl2pPr>
      <a:lvl3pPr marL="684213"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mn-ea"/>
          <a:cs typeface="+mn-cs"/>
        </a:defRPr>
      </a:lvl3pPr>
      <a:lvl4pPr marL="912813"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mn-ea"/>
          <a:cs typeface="+mn-cs"/>
        </a:defRPr>
      </a:lvl4pPr>
      <a:lvl5pPr marL="1141413"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p:cNvSpPr txBox="1">
            <a:spLocks/>
          </p:cNvSpPr>
          <p:nvPr/>
        </p:nvSpPr>
        <p:spPr>
          <a:xfrm>
            <a:off x="328902" y="6358905"/>
            <a:ext cx="685800"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AF16DE-A0D5-4438-950F-5B1E159C2C28}" type="slidenum">
              <a:rPr lang="en-US" smtClean="0">
                <a:solidFill>
                  <a:schemeClr val="bg1">
                    <a:lumMod val="50000"/>
                  </a:schemeClr>
                </a:solidFill>
                <a:latin typeface="Arial"/>
              </a:rPr>
              <a:pPr/>
              <a:t>‹#›</a:t>
            </a:fld>
            <a:endParaRPr lang="en-US" dirty="0">
              <a:solidFill>
                <a:schemeClr val="bg1">
                  <a:lumMod val="50000"/>
                </a:schemeClr>
              </a:solidFill>
              <a:latin typeface="Arial"/>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59374" y="6138137"/>
            <a:ext cx="1399713" cy="441520"/>
          </a:xfrm>
          <a:prstGeom prst="rect">
            <a:avLst/>
          </a:prstGeom>
        </p:spPr>
      </p:pic>
    </p:spTree>
    <p:extLst>
      <p:ext uri="{BB962C8B-B14F-4D97-AF65-F5344CB8AC3E}">
        <p14:creationId xmlns:p14="http://schemas.microsoft.com/office/powerpoint/2010/main" val="2974863897"/>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3820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10"/>
            <a:ext cx="8382000" cy="4267199"/>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6" name="Slide Number Placeholder 5"/>
          <p:cNvSpPr>
            <a:spLocks noGrp="1"/>
          </p:cNvSpPr>
          <p:nvPr>
            <p:ph type="sldNum" sz="quarter" idx="4"/>
          </p:nvPr>
        </p:nvSpPr>
        <p:spPr>
          <a:xfrm>
            <a:off x="457200" y="6342333"/>
            <a:ext cx="457200" cy="387421"/>
          </a:xfrm>
          <a:prstGeom prst="rect">
            <a:avLst/>
          </a:prstGeom>
        </p:spPr>
        <p:txBody>
          <a:bodyPr vert="horz" lIns="91440" tIns="45720" rIns="91440" bIns="45720" rtlCol="0" anchor="ctr"/>
          <a:lstStyle>
            <a:lvl1pPr algn="l">
              <a:defRPr sz="1200">
                <a:solidFill>
                  <a:schemeClr val="tx1">
                    <a:tint val="75000"/>
                  </a:schemeClr>
                </a:solidFill>
              </a:defRPr>
            </a:lvl1pPr>
          </a:lstStyle>
          <a:p>
            <a:fld id="{5F74FEF4-47FE-43C0-8A34-2652E10A11F5}" type="slidenum">
              <a:rPr lang="en-US" smtClean="0">
                <a:solidFill>
                  <a:srgbClr val="000000">
                    <a:tint val="75000"/>
                  </a:srgbClr>
                </a:solidFill>
              </a:rPr>
              <a:pPr/>
              <a:t>‹#›</a:t>
            </a:fld>
            <a:endParaRPr lang="en-US" dirty="0">
              <a:solidFill>
                <a:srgbClr val="000000">
                  <a:tint val="75000"/>
                </a:srgbClr>
              </a:solidFill>
            </a:endParaRPr>
          </a:p>
        </p:txBody>
      </p:sp>
      <p:sp>
        <p:nvSpPr>
          <p:cNvPr id="4" name="Date Placeholder 3"/>
          <p:cNvSpPr>
            <a:spLocks noGrp="1"/>
          </p:cNvSpPr>
          <p:nvPr>
            <p:ph type="dt" sz="half" idx="2"/>
          </p:nvPr>
        </p:nvSpPr>
        <p:spPr>
          <a:xfrm>
            <a:off x="990600" y="6364629"/>
            <a:ext cx="1524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7653-F123-43D9-AD84-E540D3CBB83D}" type="datetimeFigureOut">
              <a:rPr lang="en-CA" smtClean="0">
                <a:solidFill>
                  <a:srgbClr val="000000">
                    <a:tint val="75000"/>
                  </a:srgbClr>
                </a:solidFill>
              </a:rPr>
              <a:pPr/>
              <a:t>24/02/2017</a:t>
            </a:fld>
            <a:endParaRPr lang="en-CA" dirty="0">
              <a:solidFill>
                <a:srgbClr val="000000">
                  <a:tint val="75000"/>
                </a:srgbClr>
              </a:solidFill>
            </a:endParaRPr>
          </a:p>
        </p:txBody>
      </p:sp>
      <p:sp>
        <p:nvSpPr>
          <p:cNvPr id="5" name="Footer Placeholder 4"/>
          <p:cNvSpPr>
            <a:spLocks noGrp="1"/>
          </p:cNvSpPr>
          <p:nvPr>
            <p:ph type="ftr" sz="quarter" idx="3"/>
          </p:nvPr>
        </p:nvSpPr>
        <p:spPr>
          <a:xfrm>
            <a:off x="3124200" y="636462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solidFill>
                <a:srgbClr val="000000">
                  <a:tint val="75000"/>
                </a:srgbClr>
              </a:solidFill>
            </a:endParaRPr>
          </a:p>
        </p:txBody>
      </p:sp>
      <p:pic>
        <p:nvPicPr>
          <p:cNvPr id="7" name="Picture 6" descr="York University logo"/>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163786" y="5954902"/>
            <a:ext cx="1807965" cy="774842"/>
          </a:xfrm>
          <a:prstGeom prst="rect">
            <a:avLst/>
          </a:prstGeom>
        </p:spPr>
      </p:pic>
      <p:sp>
        <p:nvSpPr>
          <p:cNvPr id="8" name="Rectangle 7" descr="&quot;&quot;"/>
          <p:cNvSpPr/>
          <p:nvPr/>
        </p:nvSpPr>
        <p:spPr>
          <a:xfrm>
            <a:off x="1" y="0"/>
            <a:ext cx="314681" cy="6858000"/>
          </a:xfrm>
          <a:prstGeom prst="rect">
            <a:avLst/>
          </a:pr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915860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826" r:id="rId15"/>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CE35D8-6D77-4EE1-AC7D-78A9B1683CA4}" type="slidenum">
              <a:rPr lang="en-US" smtClean="0">
                <a:solidFill>
                  <a:srgbClr val="FFFFFF">
                    <a:lumMod val="50000"/>
                  </a:srgbClr>
                </a:solidFill>
              </a:rPr>
              <a:pPr>
                <a:defRPr/>
              </a:pPr>
              <a:t>‹#›</a:t>
            </a:fld>
            <a:endParaRPr lang="en-US" dirty="0">
              <a:solidFill>
                <a:srgbClr val="FFFFFF">
                  <a:lumMod val="50000"/>
                </a:srgbClr>
              </a:solidFill>
            </a:endParaRPr>
          </a:p>
        </p:txBody>
      </p:sp>
      <p:pic>
        <p:nvPicPr>
          <p:cNvPr id="2051" name="Picture 11" descr="YorkUThemeHor(cmyk).eps"/>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7461250" y="5991226"/>
            <a:ext cx="1398588"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defRPr/>
            </a:pPr>
            <a:endParaRPr lang="en-CA" altLang="en-US" sz="1800" dirty="0" smtClean="0">
              <a:solidFill>
                <a:srgbClr val="FFFFFF"/>
              </a:solidFill>
              <a:latin typeface="Arial" charset="0"/>
            </a:endParaRPr>
          </a:p>
        </p:txBody>
      </p:sp>
    </p:spTree>
    <p:extLst>
      <p:ext uri="{BB962C8B-B14F-4D97-AF65-F5344CB8AC3E}">
        <p14:creationId xmlns:p14="http://schemas.microsoft.com/office/powerpoint/2010/main" val="408650563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4488" indent="-344488"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5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0444DCD-92AC-435B-93D3-E270D7D53463}" type="slidenum">
              <a:rPr lang="en-US" smtClean="0">
                <a:solidFill>
                  <a:srgbClr val="FFFFFF">
                    <a:lumMod val="50000"/>
                  </a:srgbClr>
                </a:solidFill>
              </a:rPr>
              <a:pPr>
                <a:defRPr/>
              </a:pPr>
              <a:t>‹#›</a:t>
            </a:fld>
            <a:endParaRPr lang="en-US" dirty="0">
              <a:solidFill>
                <a:srgbClr val="FFFFFF">
                  <a:lumMod val="50000"/>
                </a:srgbClr>
              </a:solidFill>
            </a:endParaRPr>
          </a:p>
        </p:txBody>
      </p:sp>
      <p:pic>
        <p:nvPicPr>
          <p:cNvPr id="2051" name="Picture 11" descr="YorkUThemeHor(cmyk).eps"/>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7461250" y="5991226"/>
            <a:ext cx="1398588"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defRPr/>
            </a:pPr>
            <a:endParaRPr lang="en-CA" altLang="en-US" sz="1800" dirty="0" smtClean="0">
              <a:solidFill>
                <a:srgbClr val="FFFFFF"/>
              </a:solidFill>
              <a:latin typeface="Arial" charset="0"/>
            </a:endParaRPr>
          </a:p>
        </p:txBody>
      </p:sp>
    </p:spTree>
    <p:extLst>
      <p:ext uri="{BB962C8B-B14F-4D97-AF65-F5344CB8AC3E}">
        <p14:creationId xmlns:p14="http://schemas.microsoft.com/office/powerpoint/2010/main" val="19243599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4488" indent="-344488"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5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bwMode="auto">
          <a:xfrm>
            <a:off x="327027"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4178983-EB5D-4BDD-B8C7-1E7F20955768}" type="slidenum">
              <a:rPr lang="en-US" smtClean="0">
                <a:solidFill>
                  <a:srgbClr val="FFFFFF">
                    <a:lumMod val="50000"/>
                  </a:srgbClr>
                </a:solidFill>
              </a:rPr>
              <a:pPr>
                <a:defRPr/>
              </a:pPr>
              <a:t>‹#›</a:t>
            </a:fld>
            <a:endParaRPr lang="en-US" dirty="0">
              <a:solidFill>
                <a:srgbClr val="FFFFFF">
                  <a:lumMod val="50000"/>
                </a:srgbClr>
              </a:solidFill>
            </a:endParaRPr>
          </a:p>
        </p:txBody>
      </p:sp>
      <p:pic>
        <p:nvPicPr>
          <p:cNvPr id="2051" name="Picture 11" descr="YorkUThemeHor(cmyk).eps"/>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7461250" y="5991226"/>
            <a:ext cx="1398588"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defRPr/>
            </a:pPr>
            <a:endParaRPr lang="en-CA" altLang="en-US" sz="1800" dirty="0" smtClean="0">
              <a:solidFill>
                <a:srgbClr val="FFFFFF"/>
              </a:solidFill>
              <a:latin typeface="Arial" charset="0"/>
            </a:endParaRPr>
          </a:p>
        </p:txBody>
      </p:sp>
    </p:spTree>
    <p:extLst>
      <p:ext uri="{BB962C8B-B14F-4D97-AF65-F5344CB8AC3E}">
        <p14:creationId xmlns:p14="http://schemas.microsoft.com/office/powerpoint/2010/main" val="219054016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4488" indent="-344488"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5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bwMode="auto">
          <a:xfrm>
            <a:off x="327026" y="6360796"/>
            <a:ext cx="688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CEE179C-3CF0-4AB7-911E-6E66930442E4}" type="slidenum">
              <a:rPr lang="en-US" smtClean="0">
                <a:solidFill>
                  <a:srgbClr val="FFFFFF">
                    <a:lumMod val="50000"/>
                  </a:srgbClr>
                </a:solidFill>
              </a:rPr>
              <a:pPr>
                <a:defRPr/>
              </a:pPr>
              <a:t>‹#›</a:t>
            </a:fld>
            <a:endParaRPr lang="en-US" dirty="0">
              <a:solidFill>
                <a:srgbClr val="FFFFFF">
                  <a:lumMod val="50000"/>
                </a:srgbClr>
              </a:solidFill>
            </a:endParaRPr>
          </a:p>
        </p:txBody>
      </p:sp>
      <p:pic>
        <p:nvPicPr>
          <p:cNvPr id="2051" name="Picture 11" descr="YorkUThemeHor(cmyk).eps"/>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7461250" y="5991226"/>
            <a:ext cx="1398588"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1" y="0"/>
            <a:ext cx="314325" cy="6858000"/>
          </a:xfrm>
          <a:prstGeom prst="rect">
            <a:avLst/>
          </a:prstGeom>
          <a:solidFill>
            <a:srgbClr val="C3233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1413" tIns="45706" rIns="91413" bIns="45706" anchor="ct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defRPr/>
            </a:pPr>
            <a:endParaRPr lang="en-CA" altLang="en-US" sz="1800" dirty="0" smtClean="0">
              <a:solidFill>
                <a:srgbClr val="FFFFFF"/>
              </a:solidFill>
              <a:latin typeface="Arial" charset="0"/>
            </a:endParaRPr>
          </a:p>
        </p:txBody>
      </p:sp>
    </p:spTree>
    <p:extLst>
      <p:ext uri="{BB962C8B-B14F-4D97-AF65-F5344CB8AC3E}">
        <p14:creationId xmlns:p14="http://schemas.microsoft.com/office/powerpoint/2010/main" val="277765012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4488" indent="-344488"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5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p:nvSpPr>
        <p:spPr>
          <a:xfrm>
            <a:off x="328902" y="6358905"/>
            <a:ext cx="685800" cy="365125"/>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AF16DE-A0D5-4438-950F-5B1E159C2C28}" type="slidenum">
              <a:rPr lang="en-US" smtClean="0">
                <a:solidFill>
                  <a:srgbClr val="333333">
                    <a:lumMod val="60000"/>
                    <a:lumOff val="40000"/>
                  </a:srgbClr>
                </a:solidFill>
              </a:rPr>
              <a:pPr/>
              <a:t>‹#›</a:t>
            </a:fld>
            <a:endParaRPr lang="en-US" dirty="0">
              <a:solidFill>
                <a:srgbClr val="333333">
                  <a:lumMod val="60000"/>
                  <a:lumOff val="40000"/>
                </a:srgbClr>
              </a:solidFill>
            </a:endParaRPr>
          </a:p>
        </p:txBody>
      </p:sp>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459374" y="6138137"/>
            <a:ext cx="1399713" cy="441520"/>
          </a:xfrm>
          <a:prstGeom prst="rect">
            <a:avLst/>
          </a:prstGeom>
        </p:spPr>
      </p:pic>
    </p:spTree>
    <p:extLst>
      <p:ext uri="{BB962C8B-B14F-4D97-AF65-F5344CB8AC3E}">
        <p14:creationId xmlns:p14="http://schemas.microsoft.com/office/powerpoint/2010/main" val="2790355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463077" y="5988954"/>
            <a:ext cx="1392771" cy="640680"/>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1" y="0"/>
            <a:ext cx="314325" cy="6858000"/>
          </a:xfrm>
          <a:custGeom>
            <a:avLst/>
            <a:gdLst/>
            <a:ahLst/>
            <a:cxnLst/>
            <a:rect l="l" t="t" r="r" b="b"/>
            <a:pathLst>
              <a:path w="314325" h="5715000">
                <a:moveTo>
                  <a:pt x="0" y="5715000"/>
                </a:moveTo>
                <a:lnTo>
                  <a:pt x="314325" y="5715000"/>
                </a:lnTo>
                <a:lnTo>
                  <a:pt x="314325" y="0"/>
                </a:lnTo>
                <a:lnTo>
                  <a:pt x="0" y="0"/>
                </a:lnTo>
                <a:lnTo>
                  <a:pt x="0" y="5715000"/>
                </a:lnTo>
                <a:close/>
              </a:path>
            </a:pathLst>
          </a:custGeom>
          <a:solidFill>
            <a:srgbClr val="C32330"/>
          </a:solid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166528" y="102378"/>
            <a:ext cx="8810942" cy="492443"/>
          </a:xfrm>
          <a:prstGeom prst="rect">
            <a:avLst/>
          </a:prstGeom>
        </p:spPr>
        <p:txBody>
          <a:bodyPr wrap="square" lIns="0" tIns="0" rIns="0" bIns="0">
            <a:spAutoFit/>
          </a:bodyPr>
          <a:lstStyle>
            <a:lvl1pPr>
              <a:defRPr sz="3200" b="1" i="0">
                <a:solidFill>
                  <a:srgbClr val="D01010"/>
                </a:solidFill>
                <a:latin typeface="Arial"/>
                <a:cs typeface="Arial"/>
              </a:defRPr>
            </a:lvl1pPr>
          </a:lstStyle>
          <a:p>
            <a:endParaRPr/>
          </a:p>
        </p:txBody>
      </p:sp>
      <p:sp>
        <p:nvSpPr>
          <p:cNvPr id="3" name="Holder 3"/>
          <p:cNvSpPr>
            <a:spLocks noGrp="1"/>
          </p:cNvSpPr>
          <p:nvPr>
            <p:ph type="body" idx="1"/>
          </p:nvPr>
        </p:nvSpPr>
        <p:spPr>
          <a:xfrm>
            <a:off x="168912" y="1039024"/>
            <a:ext cx="8806179" cy="369332"/>
          </a:xfrm>
          <a:prstGeom prst="rect">
            <a:avLst/>
          </a:prstGeom>
        </p:spPr>
        <p:txBody>
          <a:bodyPr wrap="square" lIns="0" tIns="0" rIns="0" bIns="0">
            <a:spAutoFit/>
          </a:bodyPr>
          <a:lstStyle>
            <a:lvl1pPr>
              <a:defRPr sz="2400" b="1" i="0">
                <a:solidFill>
                  <a:srgbClr val="787878"/>
                </a:solidFill>
                <a:latin typeface="Arial"/>
                <a:cs typeface="Arial"/>
              </a:defRPr>
            </a:lvl1pPr>
          </a:lstStyle>
          <a:p>
            <a:endParaRPr/>
          </a:p>
        </p:txBody>
      </p:sp>
      <p:sp>
        <p:nvSpPr>
          <p:cNvPr id="4" name="Holder 4"/>
          <p:cNvSpPr>
            <a:spLocks noGrp="1"/>
          </p:cNvSpPr>
          <p:nvPr>
            <p:ph type="ftr" sz="quarter" idx="5"/>
          </p:nvPr>
        </p:nvSpPr>
        <p:spPr>
          <a:xfrm>
            <a:off x="3108964" y="6377945"/>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2/24/2017</a:t>
            </a:fld>
            <a:endParaRPr lang="en-US">
              <a:solidFill>
                <a:prstClr val="black">
                  <a:tint val="75000"/>
                </a:prstClr>
              </a:solidFill>
            </a:endParaRPr>
          </a:p>
        </p:txBody>
      </p:sp>
      <p:sp>
        <p:nvSpPr>
          <p:cNvPr id="6" name="Holder 6"/>
          <p:cNvSpPr>
            <a:spLocks noGrp="1"/>
          </p:cNvSpPr>
          <p:nvPr>
            <p:ph type="sldNum" sz="quarter" idx="7"/>
          </p:nvPr>
        </p:nvSpPr>
        <p:spPr>
          <a:xfrm>
            <a:off x="366051" y="6024972"/>
            <a:ext cx="2653665" cy="169277"/>
          </a:xfrm>
          <a:prstGeom prst="rect">
            <a:avLst/>
          </a:prstGeom>
        </p:spPr>
        <p:txBody>
          <a:bodyPr wrap="square" lIns="0" tIns="0" rIns="0" bIns="0">
            <a:spAutoFit/>
          </a:bodyPr>
          <a:lstStyle>
            <a:lvl1pPr>
              <a:defRPr sz="1100" b="1" i="0">
                <a:solidFill>
                  <a:srgbClr val="808080"/>
                </a:solidFill>
                <a:latin typeface="Arial"/>
                <a:cs typeface="Arial"/>
              </a:defRPr>
            </a:lvl1pPr>
          </a:lstStyle>
          <a:p>
            <a:pPr marL="52069"/>
            <a:fld id="{81D60167-4931-47E6-BA6A-407CBD079E47}" type="slidenum">
              <a:rPr dirty="0"/>
              <a:pPr marL="52069"/>
              <a:t>‹#›</a:t>
            </a:fld>
            <a:endParaRPr dirty="0"/>
          </a:p>
        </p:txBody>
      </p:sp>
    </p:spTree>
    <p:extLst>
      <p:ext uri="{BB962C8B-B14F-4D97-AF65-F5344CB8AC3E}">
        <p14:creationId xmlns:p14="http://schemas.microsoft.com/office/powerpoint/2010/main" val="90513664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1.x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4.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hyperlink" Target="http://www.cvr.yorku.ca/create/program-info/vision-science-apps" TargetMode="External"/><Relationship Id="rId2" Type="http://schemas.openxmlformats.org/officeDocument/2006/relationships/image" Target="../media/image47.png"/><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2.xml"/><Relationship Id="rId5" Type="http://schemas.openxmlformats.org/officeDocument/2006/relationships/image" Target="../media/image63.jpe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30.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2.xml"/></Relationships>
</file>

<file path=ppt/slides/_rels/slide7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emf"/><Relationship Id="rId7" Type="http://schemas.openxmlformats.org/officeDocument/2006/relationships/diagramColors" Target="../diagrams/colors2.xml"/><Relationship Id="rId2" Type="http://schemas.openxmlformats.org/officeDocument/2006/relationships/notesSlide" Target="../notesSlides/notesSlide41.xml"/><Relationship Id="rId1" Type="http://schemas.openxmlformats.org/officeDocument/2006/relationships/slideLayout" Target="../slideLayouts/slideLayout1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4525" y="1574783"/>
            <a:ext cx="4011484" cy="1643908"/>
          </a:xfrm>
        </p:spPr>
        <p:txBody>
          <a:bodyPr>
            <a:noAutofit/>
          </a:bodyPr>
          <a:lstStyle/>
          <a:p>
            <a:pPr algn="ctr">
              <a:spcAft>
                <a:spcPts val="600"/>
              </a:spcAft>
            </a:pPr>
            <a:r>
              <a:rPr lang="en-US" sz="2400" b="1" dirty="0">
                <a:solidFill>
                  <a:prstClr val="white"/>
                </a:solidFill>
              </a:rPr>
              <a:t>Vice-President </a:t>
            </a:r>
            <a:br>
              <a:rPr lang="en-US" sz="2400" b="1" dirty="0">
                <a:solidFill>
                  <a:prstClr val="white"/>
                </a:solidFill>
              </a:rPr>
            </a:br>
            <a:r>
              <a:rPr lang="en-US" sz="2400" b="1" dirty="0">
                <a:solidFill>
                  <a:prstClr val="white"/>
                </a:solidFill>
              </a:rPr>
              <a:t>Finance &amp; Administration</a:t>
            </a:r>
            <a:br>
              <a:rPr lang="en-US" sz="2400" b="1" dirty="0">
                <a:solidFill>
                  <a:prstClr val="white"/>
                </a:solidFill>
              </a:rPr>
            </a:br>
            <a:r>
              <a:rPr lang="en-US" sz="2400" b="1" dirty="0" smtClean="0">
                <a:solidFill>
                  <a:prstClr val="white"/>
                </a:solidFill>
              </a:rPr>
              <a:t>Divisional Management</a:t>
            </a:r>
            <a:br>
              <a:rPr lang="en-US" sz="2400" b="1" dirty="0" smtClean="0">
                <a:solidFill>
                  <a:prstClr val="white"/>
                </a:solidFill>
              </a:rPr>
            </a:br>
            <a:r>
              <a:rPr lang="en-US" sz="2400" b="1" dirty="0" smtClean="0">
                <a:solidFill>
                  <a:prstClr val="white"/>
                </a:solidFill>
              </a:rPr>
              <a:t>Meeting </a:t>
            </a:r>
            <a:endParaRPr lang="en-US" sz="2400" b="1" dirty="0"/>
          </a:p>
        </p:txBody>
      </p:sp>
      <p:sp>
        <p:nvSpPr>
          <p:cNvPr id="4" name="Content Placeholder 3"/>
          <p:cNvSpPr>
            <a:spLocks noGrp="1"/>
          </p:cNvSpPr>
          <p:nvPr>
            <p:ph sz="quarter" idx="10"/>
          </p:nvPr>
        </p:nvSpPr>
        <p:spPr>
          <a:xfrm>
            <a:off x="523435" y="5893505"/>
            <a:ext cx="5698795" cy="551680"/>
          </a:xfrm>
        </p:spPr>
        <p:txBody>
          <a:bodyPr/>
          <a:lstStyle/>
          <a:p>
            <a:pPr>
              <a:spcBef>
                <a:spcPts val="0"/>
              </a:spcBef>
            </a:pPr>
            <a:r>
              <a:rPr lang="en-US" sz="1600" dirty="0" smtClean="0"/>
              <a:t>Gary Brewer</a:t>
            </a:r>
          </a:p>
          <a:p>
            <a:pPr>
              <a:spcBef>
                <a:spcPts val="0"/>
              </a:spcBef>
            </a:pPr>
            <a:r>
              <a:rPr lang="en-US" sz="1600" dirty="0" smtClean="0"/>
              <a:t>February 24, 2017</a:t>
            </a:r>
          </a:p>
        </p:txBody>
      </p:sp>
    </p:spTree>
    <p:extLst>
      <p:ext uri="{BB962C8B-B14F-4D97-AF65-F5344CB8AC3E}">
        <p14:creationId xmlns:p14="http://schemas.microsoft.com/office/powerpoint/2010/main" val="1932573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59218" cy="982438"/>
          </a:xfrm>
        </p:spPr>
        <p:txBody>
          <a:bodyPr>
            <a:normAutofit/>
          </a:bodyPr>
          <a:lstStyle/>
          <a:p>
            <a:pPr algn="ctr"/>
            <a:r>
              <a:rPr lang="en-US" sz="2800" dirty="0" smtClean="0">
                <a:solidFill>
                  <a:schemeClr val="accent1"/>
                </a:solidFill>
              </a:rPr>
              <a:t>2016-17 Doctoral Fall FTEs</a:t>
            </a:r>
            <a:endParaRPr lang="en-US" sz="2800" dirty="0">
              <a:solidFill>
                <a:schemeClr val="accent1"/>
              </a:solidFill>
            </a:endParaRPr>
          </a:p>
        </p:txBody>
      </p:sp>
      <p:sp>
        <p:nvSpPr>
          <p:cNvPr id="4" name="Content Placeholder 3"/>
          <p:cNvSpPr>
            <a:spLocks noGrp="1"/>
          </p:cNvSpPr>
          <p:nvPr>
            <p:ph idx="1"/>
          </p:nvPr>
        </p:nvSpPr>
        <p:spPr>
          <a:xfrm>
            <a:off x="479341" y="1187336"/>
            <a:ext cx="8421289" cy="5243412"/>
          </a:xfrm>
        </p:spPr>
        <p:txBody>
          <a:bodyPr/>
          <a:lstStyle/>
          <a:p>
            <a:pPr marL="0" indent="0">
              <a:lnSpc>
                <a:spcPct val="50000"/>
              </a:lnSpc>
              <a:buNone/>
            </a:pPr>
            <a:r>
              <a:rPr lang="en-US" dirty="0"/>
              <a:t>	</a:t>
            </a:r>
          </a:p>
        </p:txBody>
      </p:sp>
      <p:graphicFrame>
        <p:nvGraphicFramePr>
          <p:cNvPr id="5" name="Table 4"/>
          <p:cNvGraphicFramePr>
            <a:graphicFrameLocks noGrp="1"/>
          </p:cNvGraphicFramePr>
          <p:nvPr>
            <p:extLst>
              <p:ext uri="{D42A27DB-BD31-4B8C-83A1-F6EECF244321}">
                <p14:modId xmlns:p14="http://schemas.microsoft.com/office/powerpoint/2010/main" val="1571066192"/>
              </p:ext>
            </p:extLst>
          </p:nvPr>
        </p:nvGraphicFramePr>
        <p:xfrm>
          <a:off x="478587" y="1066805"/>
          <a:ext cx="8589215" cy="4191003"/>
        </p:xfrm>
        <a:graphic>
          <a:graphicData uri="http://schemas.openxmlformats.org/drawingml/2006/table">
            <a:tbl>
              <a:tblPr firstRow="1" firstCol="1" bandRow="1">
                <a:tableStyleId>{5C22544A-7EE6-4342-B048-85BDC9FD1C3A}</a:tableStyleId>
              </a:tblPr>
              <a:tblGrid>
                <a:gridCol w="1128803"/>
                <a:gridCol w="1015343"/>
                <a:gridCol w="1015343"/>
                <a:gridCol w="1015343"/>
                <a:gridCol w="1015343"/>
                <a:gridCol w="1117598"/>
                <a:gridCol w="1079060"/>
                <a:gridCol w="1202382"/>
              </a:tblGrid>
              <a:tr h="1244123">
                <a:tc>
                  <a:txBody>
                    <a:bodyPr/>
                    <a:lstStyle/>
                    <a:p>
                      <a:endParaRPr lang="en-CA"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Nov</a:t>
                      </a:r>
                      <a:r>
                        <a:rPr lang="en-US" sz="1400" baseline="0" dirty="0" smtClean="0"/>
                        <a:t> 2007 </a:t>
                      </a:r>
                      <a:r>
                        <a:rPr lang="en-US" sz="1400" dirty="0" smtClean="0"/>
                        <a:t>Actual</a:t>
                      </a:r>
                      <a:endParaRPr lang="en-CA" sz="1400" dirty="0" smtClean="0"/>
                    </a:p>
                    <a:p>
                      <a:pPr algn="ctr"/>
                      <a:endParaRPr lang="en-CA" sz="1400" dirty="0" smtClean="0"/>
                    </a:p>
                    <a:p>
                      <a:pPr algn="ctr"/>
                      <a:endParaRPr lang="en-CA" sz="1400" dirty="0" smtClean="0"/>
                    </a:p>
                  </a:txBody>
                  <a:tcPr/>
                </a:tc>
                <a:tc>
                  <a:txBody>
                    <a:bodyPr/>
                    <a:lstStyle/>
                    <a:p>
                      <a:pPr algn="ctr"/>
                      <a:r>
                        <a:rPr lang="en-US" sz="1400" dirty="0" smtClean="0"/>
                        <a:t>Nov</a:t>
                      </a:r>
                      <a:r>
                        <a:rPr lang="en-US" sz="1400" baseline="0" dirty="0" smtClean="0"/>
                        <a:t> 2013</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2014</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2015</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2016</a:t>
                      </a:r>
                      <a:endParaRPr lang="en-US" sz="1400" dirty="0" smtClean="0"/>
                    </a:p>
                    <a:p>
                      <a:pPr algn="ctr"/>
                      <a:r>
                        <a:rPr lang="en-US" sz="1400" dirty="0" smtClean="0"/>
                        <a:t>Enrolment</a:t>
                      </a:r>
                      <a:r>
                        <a:rPr lang="en-US" sz="1400" baseline="0" dirty="0" smtClean="0"/>
                        <a:t> Contract </a:t>
                      </a:r>
                      <a:r>
                        <a:rPr lang="en-US" sz="1400" dirty="0" smtClean="0"/>
                        <a:t>Target</a:t>
                      </a:r>
                      <a:endParaRPr lang="en-CA" sz="1400" dirty="0"/>
                    </a:p>
                  </a:txBody>
                  <a:tcPr/>
                </a:tc>
                <a:tc>
                  <a:txBody>
                    <a:bodyPr/>
                    <a:lstStyle/>
                    <a:p>
                      <a:pPr algn="ctr"/>
                      <a:r>
                        <a:rPr lang="en-US" sz="1400" dirty="0" smtClean="0"/>
                        <a:t>2014/15 to 2016/17</a:t>
                      </a:r>
                    </a:p>
                    <a:p>
                      <a:pPr algn="ctr"/>
                      <a:r>
                        <a:rPr lang="en-US" sz="1400" dirty="0" smtClean="0"/>
                        <a:t>Ministry</a:t>
                      </a:r>
                      <a:r>
                        <a:rPr lang="en-US" sz="1400" baseline="0" dirty="0" smtClean="0"/>
                        <a:t> </a:t>
                      </a:r>
                      <a:r>
                        <a:rPr lang="en-US" sz="1400" dirty="0" smtClean="0"/>
                        <a:t>Target </a:t>
                      </a:r>
                      <a:r>
                        <a:rPr lang="en-US" sz="1400" baseline="30000" dirty="0" smtClean="0"/>
                        <a:t>1</a:t>
                      </a:r>
                      <a:endParaRPr lang="en-CA" sz="1400" baseline="30000" dirty="0" smtClean="0"/>
                    </a:p>
                  </a:txBody>
                  <a:tcPr/>
                </a:tc>
                <a:tc>
                  <a:txBody>
                    <a:bodyPr/>
                    <a:lstStyle/>
                    <a:p>
                      <a:pPr algn="ctr"/>
                      <a:r>
                        <a:rPr lang="en-US" sz="1400" dirty="0" smtClean="0"/>
                        <a:t>Nov</a:t>
                      </a:r>
                      <a:r>
                        <a:rPr lang="en-US" sz="1400" baseline="0" dirty="0" smtClean="0"/>
                        <a:t> 2016</a:t>
                      </a:r>
                      <a:r>
                        <a:rPr lang="en-US" sz="1400" dirty="0" smtClean="0"/>
                        <a:t> </a:t>
                      </a:r>
                      <a:br>
                        <a:rPr lang="en-US" sz="1400" dirty="0" smtClean="0"/>
                      </a:br>
                      <a:r>
                        <a:rPr lang="en-US" sz="1400" dirty="0" smtClean="0"/>
                        <a:t>Actual</a:t>
                      </a:r>
                      <a:endParaRPr lang="en-CA" sz="1400" baseline="30000" dirty="0"/>
                    </a:p>
                  </a:txBody>
                  <a:tcPr/>
                </a:tc>
              </a:tr>
              <a:tr h="736720">
                <a:tc>
                  <a:txBody>
                    <a:bodyPr/>
                    <a:lstStyle/>
                    <a:p>
                      <a:r>
                        <a:rPr lang="en-US" sz="1400" dirty="0" smtClean="0"/>
                        <a:t>Eligible</a:t>
                      </a:r>
                      <a:endParaRPr lang="en-CA" sz="1400" dirty="0"/>
                    </a:p>
                  </a:txBody>
                  <a:tcPr anchor="ctr"/>
                </a:tc>
                <a:tc>
                  <a:txBody>
                    <a:bodyPr/>
                    <a:lstStyle/>
                    <a:p>
                      <a:pPr algn="r">
                        <a:tabLst>
                          <a:tab pos="1371600" algn="r"/>
                        </a:tabLst>
                      </a:pPr>
                      <a:r>
                        <a:rPr lang="en-CA" sz="1400" dirty="0" smtClean="0"/>
                        <a:t>1,019.4</a:t>
                      </a:r>
                      <a:endParaRPr lang="en-CA" sz="1400" dirty="0"/>
                    </a:p>
                  </a:txBody>
                  <a:tcPr anchor="b"/>
                </a:tc>
                <a:tc>
                  <a:txBody>
                    <a:bodyPr/>
                    <a:lstStyle/>
                    <a:p>
                      <a:pPr algn="r">
                        <a:tabLst>
                          <a:tab pos="1371600" algn="r"/>
                        </a:tabLst>
                      </a:pPr>
                      <a:r>
                        <a:rPr lang="en-US" sz="1400" dirty="0" smtClean="0"/>
                        <a:t>	987.0</a:t>
                      </a:r>
                      <a:endParaRPr lang="en-CA" sz="1400" dirty="0"/>
                    </a:p>
                  </a:txBody>
                  <a:tcPr anchor="b"/>
                </a:tc>
                <a:tc>
                  <a:txBody>
                    <a:bodyPr/>
                    <a:lstStyle/>
                    <a:p>
                      <a:pPr algn="r">
                        <a:tabLst>
                          <a:tab pos="1371600" algn="r"/>
                        </a:tabLst>
                      </a:pPr>
                      <a:r>
                        <a:rPr lang="en-US" sz="1400" dirty="0" smtClean="0"/>
                        <a:t>	987.3</a:t>
                      </a:r>
                      <a:endParaRPr lang="en-CA" sz="1400" dirty="0"/>
                    </a:p>
                  </a:txBody>
                  <a:tcPr anchor="b"/>
                </a:tc>
                <a:tc>
                  <a:txBody>
                    <a:bodyPr/>
                    <a:lstStyle/>
                    <a:p>
                      <a:pPr algn="r">
                        <a:tabLst>
                          <a:tab pos="1371600" algn="r"/>
                        </a:tabLst>
                      </a:pPr>
                      <a:r>
                        <a:rPr lang="en-US" sz="1400" dirty="0" smtClean="0"/>
                        <a:t>	1,039.1</a:t>
                      </a:r>
                      <a:endParaRPr lang="en-CA" sz="1400" dirty="0"/>
                    </a:p>
                  </a:txBody>
                  <a:tcPr anchor="b"/>
                </a:tc>
                <a:tc>
                  <a:txBody>
                    <a:bodyPr/>
                    <a:lstStyle/>
                    <a:p>
                      <a:pPr algn="r">
                        <a:tabLst>
                          <a:tab pos="1371600" algn="r"/>
                        </a:tabLst>
                      </a:pPr>
                      <a:r>
                        <a:rPr lang="en-US" sz="1400" dirty="0" smtClean="0"/>
                        <a:t>	1,080.6</a:t>
                      </a:r>
                      <a:endParaRPr lang="en-CA" sz="1400" dirty="0"/>
                    </a:p>
                  </a:txBody>
                  <a:tcPr anchor="b"/>
                </a:tc>
                <a:tc>
                  <a:txBody>
                    <a:bodyPr/>
                    <a:lstStyle/>
                    <a:p>
                      <a:pPr algn="r">
                        <a:tabLst>
                          <a:tab pos="1371600" algn="r"/>
                        </a:tabLst>
                      </a:pPr>
                      <a:r>
                        <a:rPr lang="en-US" sz="1400" dirty="0" smtClean="0"/>
                        <a:t>1,030.56</a:t>
                      </a:r>
                      <a:endParaRPr lang="en-CA" sz="1400" dirty="0"/>
                    </a:p>
                  </a:txBody>
                  <a:tcPr anchor="b"/>
                </a:tc>
                <a:tc>
                  <a:txBody>
                    <a:bodyPr/>
                    <a:lstStyle/>
                    <a:p>
                      <a:pPr algn="r">
                        <a:tabLst>
                          <a:tab pos="1371600" algn="r"/>
                        </a:tabLst>
                      </a:pPr>
                      <a:r>
                        <a:rPr lang="en-US" sz="1400" dirty="0" smtClean="0"/>
                        <a:t>	1,052.2</a:t>
                      </a:r>
                      <a:endParaRPr lang="en-CA" sz="1400" dirty="0"/>
                    </a:p>
                  </a:txBody>
                  <a:tcPr anchor="b"/>
                </a:tc>
              </a:tr>
              <a:tr h="736720">
                <a:tc>
                  <a:txBody>
                    <a:bodyPr/>
                    <a:lstStyle/>
                    <a:p>
                      <a:r>
                        <a:rPr lang="en-US" sz="1400" dirty="0" smtClean="0"/>
                        <a:t>Visa</a:t>
                      </a:r>
                    </a:p>
                  </a:txBody>
                  <a:tcPr anchor="ctr"/>
                </a:tc>
                <a:tc>
                  <a:txBody>
                    <a:bodyPr/>
                    <a:lstStyle/>
                    <a:p>
                      <a:pPr algn="r">
                        <a:tabLst>
                          <a:tab pos="1371600" algn="r"/>
                        </a:tabLst>
                      </a:pPr>
                      <a:r>
                        <a:rPr lang="en-CA" sz="1400" dirty="0" smtClean="0"/>
                        <a:t>127.3</a:t>
                      </a:r>
                      <a:endParaRPr lang="en-CA" sz="1400" dirty="0"/>
                    </a:p>
                  </a:txBody>
                  <a:tcPr anchor="b"/>
                </a:tc>
                <a:tc>
                  <a:txBody>
                    <a:bodyPr/>
                    <a:lstStyle/>
                    <a:p>
                      <a:pPr algn="r">
                        <a:tabLst>
                          <a:tab pos="1371600" algn="r"/>
                        </a:tabLst>
                      </a:pPr>
                      <a:r>
                        <a:rPr lang="en-US" sz="1400" dirty="0" smtClean="0"/>
                        <a:t>	196.1</a:t>
                      </a:r>
                      <a:endParaRPr lang="en-CA" sz="1400" dirty="0"/>
                    </a:p>
                  </a:txBody>
                  <a:tcPr anchor="b"/>
                </a:tc>
                <a:tc>
                  <a:txBody>
                    <a:bodyPr/>
                    <a:lstStyle/>
                    <a:p>
                      <a:pPr algn="r">
                        <a:tabLst>
                          <a:tab pos="1371600" algn="r"/>
                        </a:tabLst>
                      </a:pPr>
                      <a:r>
                        <a:rPr lang="en-US" sz="1400" dirty="0" smtClean="0"/>
                        <a:t>	204.3</a:t>
                      </a:r>
                      <a:endParaRPr lang="en-CA" sz="1400" dirty="0"/>
                    </a:p>
                  </a:txBody>
                  <a:tcPr anchor="b"/>
                </a:tc>
                <a:tc>
                  <a:txBody>
                    <a:bodyPr/>
                    <a:lstStyle/>
                    <a:p>
                      <a:pPr algn="r">
                        <a:tabLst>
                          <a:tab pos="1371600" algn="r"/>
                        </a:tabLst>
                      </a:pPr>
                      <a:r>
                        <a:rPr lang="en-US" sz="1400" dirty="0" smtClean="0"/>
                        <a:t>	212.3</a:t>
                      </a:r>
                      <a:endParaRPr lang="en-CA" sz="1400" dirty="0"/>
                    </a:p>
                  </a:txBody>
                  <a:tcPr anchor="b"/>
                </a:tc>
                <a:tc>
                  <a:txBody>
                    <a:bodyPr/>
                    <a:lstStyle/>
                    <a:p>
                      <a:pPr algn="r">
                        <a:tabLst>
                          <a:tab pos="1371600" algn="r"/>
                        </a:tabLst>
                      </a:pPr>
                      <a:r>
                        <a:rPr lang="en-US" sz="1400" dirty="0" smtClean="0"/>
                        <a:t>	212.3</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algn="r">
                        <a:tabLst>
                          <a:tab pos="1371600" algn="r"/>
                        </a:tabLst>
                      </a:pPr>
                      <a:r>
                        <a:rPr lang="en-US" sz="1400" dirty="0" smtClean="0"/>
                        <a:t>	207.9</a:t>
                      </a:r>
                      <a:endParaRPr lang="en-CA" sz="1400" dirty="0"/>
                    </a:p>
                  </a:txBody>
                  <a:tcPr anchor="b"/>
                </a:tc>
              </a:tr>
              <a:tr h="736720">
                <a:tc>
                  <a:txBody>
                    <a:bodyPr/>
                    <a:lstStyle/>
                    <a:p>
                      <a:r>
                        <a:rPr lang="en-US" sz="1400" dirty="0" smtClean="0"/>
                        <a:t>Other Ineligible</a:t>
                      </a:r>
                      <a:endParaRPr lang="en-CA" sz="1400" dirty="0"/>
                    </a:p>
                  </a:txBody>
                  <a:tcPr anchor="ctr"/>
                </a:tc>
                <a:tc>
                  <a:txBody>
                    <a:bodyPr/>
                    <a:lstStyle/>
                    <a:p>
                      <a:pPr algn="r">
                        <a:tabLst>
                          <a:tab pos="1371600" algn="r"/>
                        </a:tabLst>
                      </a:pPr>
                      <a:r>
                        <a:rPr lang="en-CA" sz="1400" dirty="0" smtClean="0"/>
                        <a:t>274.1</a:t>
                      </a:r>
                      <a:endParaRPr lang="en-CA" sz="1400" dirty="0"/>
                    </a:p>
                  </a:txBody>
                  <a:tcPr anchor="b"/>
                </a:tc>
                <a:tc>
                  <a:txBody>
                    <a:bodyPr/>
                    <a:lstStyle/>
                    <a:p>
                      <a:pPr algn="r">
                        <a:tabLst>
                          <a:tab pos="1371600" algn="r"/>
                        </a:tabLst>
                      </a:pPr>
                      <a:r>
                        <a:rPr lang="en-US" sz="1400" dirty="0" smtClean="0"/>
                        <a:t>	463.8</a:t>
                      </a:r>
                      <a:endParaRPr lang="en-CA" sz="1400" dirty="0"/>
                    </a:p>
                  </a:txBody>
                  <a:tcPr anchor="b"/>
                </a:tc>
                <a:tc>
                  <a:txBody>
                    <a:bodyPr/>
                    <a:lstStyle/>
                    <a:p>
                      <a:pPr algn="r">
                        <a:tabLst>
                          <a:tab pos="1371600" algn="r"/>
                        </a:tabLst>
                      </a:pPr>
                      <a:r>
                        <a:rPr lang="en-US" sz="1400" dirty="0" smtClean="0"/>
                        <a:t>	429.6</a:t>
                      </a:r>
                      <a:endParaRPr lang="en-CA" sz="1400" dirty="0"/>
                    </a:p>
                  </a:txBody>
                  <a:tcPr anchor="b"/>
                </a:tc>
                <a:tc>
                  <a:txBody>
                    <a:bodyPr/>
                    <a:lstStyle/>
                    <a:p>
                      <a:pPr algn="r">
                        <a:tabLst>
                          <a:tab pos="1371600" algn="r"/>
                        </a:tabLst>
                      </a:pPr>
                      <a:r>
                        <a:rPr lang="en-US" sz="1400" dirty="0" smtClean="0"/>
                        <a:t>	417.6</a:t>
                      </a:r>
                      <a:endParaRPr lang="en-CA" sz="1400" dirty="0"/>
                    </a:p>
                  </a:txBody>
                  <a:tcPr anchor="b"/>
                </a:tc>
                <a:tc>
                  <a:txBody>
                    <a:bodyPr/>
                    <a:lstStyle/>
                    <a:p>
                      <a:pPr algn="r">
                        <a:tabLst>
                          <a:tab pos="1371600" algn="r"/>
                        </a:tabLst>
                      </a:pPr>
                      <a:r>
                        <a:rPr lang="en-US" sz="1400" dirty="0" smtClean="0"/>
                        <a:t>	417.6</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algn="r">
                        <a:tabLst>
                          <a:tab pos="1371600" algn="r"/>
                        </a:tabLst>
                      </a:pPr>
                      <a:r>
                        <a:rPr lang="en-US" sz="1400" dirty="0" smtClean="0"/>
                        <a:t>	376.0</a:t>
                      </a:r>
                      <a:endParaRPr lang="en-CA" sz="1400" dirty="0"/>
                    </a:p>
                  </a:txBody>
                  <a:tcPr anchor="b"/>
                </a:tc>
              </a:tr>
              <a:tr h="736720">
                <a:tc>
                  <a:txBody>
                    <a:bodyPr/>
                    <a:lstStyle/>
                    <a:p>
                      <a:r>
                        <a:rPr lang="en-US" sz="1400" dirty="0" smtClean="0"/>
                        <a:t>Total</a:t>
                      </a:r>
                      <a:endParaRPr lang="en-CA" sz="1400" dirty="0"/>
                    </a:p>
                  </a:txBody>
                  <a:tcPr anchor="ctr"/>
                </a:tc>
                <a:tc>
                  <a:txBody>
                    <a:bodyPr/>
                    <a:lstStyle/>
                    <a:p>
                      <a:pPr algn="r">
                        <a:tabLst>
                          <a:tab pos="1371600" algn="r"/>
                        </a:tabLst>
                      </a:pPr>
                      <a:r>
                        <a:rPr lang="en-CA" sz="1400" dirty="0" smtClean="0"/>
                        <a:t>1,420.8</a:t>
                      </a:r>
                      <a:endParaRPr lang="en-CA" sz="1400" dirty="0"/>
                    </a:p>
                  </a:txBody>
                  <a:tcPr anchor="b"/>
                </a:tc>
                <a:tc>
                  <a:txBody>
                    <a:bodyPr/>
                    <a:lstStyle/>
                    <a:p>
                      <a:pPr algn="r">
                        <a:tabLst>
                          <a:tab pos="1371600" algn="r"/>
                        </a:tabLst>
                      </a:pPr>
                      <a:r>
                        <a:rPr lang="en-US" sz="1400" dirty="0" smtClean="0"/>
                        <a:t>	1,646.9</a:t>
                      </a:r>
                      <a:endParaRPr lang="en-CA" sz="1400" dirty="0"/>
                    </a:p>
                  </a:txBody>
                  <a:tcPr anchor="b"/>
                </a:tc>
                <a:tc>
                  <a:txBody>
                    <a:bodyPr/>
                    <a:lstStyle/>
                    <a:p>
                      <a:pPr algn="r">
                        <a:tabLst>
                          <a:tab pos="1371600" algn="r"/>
                        </a:tabLst>
                      </a:pPr>
                      <a:r>
                        <a:rPr lang="en-US" sz="1400" dirty="0" smtClean="0"/>
                        <a:t>	1,621.2</a:t>
                      </a:r>
                      <a:endParaRPr lang="en-CA" sz="1400" dirty="0"/>
                    </a:p>
                  </a:txBody>
                  <a:tcPr anchor="b"/>
                </a:tc>
                <a:tc>
                  <a:txBody>
                    <a:bodyPr/>
                    <a:lstStyle/>
                    <a:p>
                      <a:pPr algn="r">
                        <a:tabLst>
                          <a:tab pos="1371600" algn="r"/>
                        </a:tabLst>
                      </a:pPr>
                      <a:r>
                        <a:rPr lang="en-US" sz="1400" dirty="0" smtClean="0"/>
                        <a:t>	1,669.0</a:t>
                      </a:r>
                      <a:endParaRPr lang="en-CA" sz="1400" dirty="0"/>
                    </a:p>
                  </a:txBody>
                  <a:tcPr anchor="b"/>
                </a:tc>
                <a:tc>
                  <a:txBody>
                    <a:bodyPr/>
                    <a:lstStyle/>
                    <a:p>
                      <a:pPr algn="r">
                        <a:tabLst>
                          <a:tab pos="1371600" algn="r"/>
                        </a:tabLst>
                      </a:pPr>
                      <a:r>
                        <a:rPr lang="en-US" sz="1400" dirty="0" smtClean="0"/>
                        <a:t>	1,710.5</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dirty="0" smtClean="0"/>
                        <a:t>	1,636.1</a:t>
                      </a:r>
                      <a:endParaRPr lang="en-CA" sz="1400" dirty="0" smtClean="0"/>
                    </a:p>
                  </a:txBody>
                  <a:tcPr anchor="b"/>
                </a:tc>
              </a:tr>
            </a:tbl>
          </a:graphicData>
        </a:graphic>
      </p:graphicFrame>
      <p:sp>
        <p:nvSpPr>
          <p:cNvPr id="6" name="TextBox 5"/>
          <p:cNvSpPr txBox="1"/>
          <p:nvPr/>
        </p:nvSpPr>
        <p:spPr>
          <a:xfrm>
            <a:off x="685800" y="5517513"/>
            <a:ext cx="80772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ea typeface="ＭＳ Ｐゴシック" charset="0"/>
                <a:cs typeface="Arial" charset="0"/>
              </a:rPr>
              <a:t>1. Targets as </a:t>
            </a:r>
            <a:r>
              <a:rPr lang="en-US" sz="1400" dirty="0">
                <a:solidFill>
                  <a:prstClr val="black"/>
                </a:solidFill>
                <a:ea typeface="ＭＳ Ｐゴシック" charset="0"/>
                <a:cs typeface="Arial" charset="0"/>
              </a:rPr>
              <a:t>provided in SMA, April 16, </a:t>
            </a:r>
            <a:r>
              <a:rPr lang="en-US" sz="1400" dirty="0" smtClean="0">
                <a:solidFill>
                  <a:prstClr val="black"/>
                </a:solidFill>
                <a:ea typeface="ＭＳ Ｐゴシック" charset="0"/>
                <a:cs typeface="Arial" charset="0"/>
              </a:rPr>
              <a:t>2014. Reduced </a:t>
            </a:r>
            <a:r>
              <a:rPr lang="en-US" sz="1400" dirty="0">
                <a:solidFill>
                  <a:prstClr val="black"/>
                </a:solidFill>
                <a:ea typeface="ＭＳ Ｐゴシック" charset="0"/>
                <a:cs typeface="Arial" charset="0"/>
              </a:rPr>
              <a:t>from previous target by </a:t>
            </a:r>
            <a:r>
              <a:rPr lang="en-US" sz="1400" dirty="0" smtClean="0">
                <a:solidFill>
                  <a:prstClr val="black"/>
                </a:solidFill>
                <a:ea typeface="ＭＳ Ｐゴシック" charset="0"/>
                <a:cs typeface="Arial" charset="0"/>
              </a:rPr>
              <a:t>181.6 </a:t>
            </a:r>
            <a:r>
              <a:rPr lang="en-US" sz="1400" dirty="0">
                <a:solidFill>
                  <a:prstClr val="black"/>
                </a:solidFill>
                <a:ea typeface="ＭＳ Ｐゴシック" charset="0"/>
                <a:cs typeface="Arial" charset="0"/>
              </a:rPr>
              <a:t>from </a:t>
            </a:r>
            <a:r>
              <a:rPr lang="en-US" sz="1400" dirty="0" smtClean="0">
                <a:solidFill>
                  <a:prstClr val="black"/>
                </a:solidFill>
                <a:ea typeface="ＭＳ Ｐゴシック" charset="0"/>
                <a:cs typeface="Arial" charset="0"/>
              </a:rPr>
              <a:t>1,212.16</a:t>
            </a:r>
          </a:p>
        </p:txBody>
      </p:sp>
    </p:spTree>
    <p:extLst>
      <p:ext uri="{BB962C8B-B14F-4D97-AF65-F5344CB8AC3E}">
        <p14:creationId xmlns:p14="http://schemas.microsoft.com/office/powerpoint/2010/main" val="1121935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8029"/>
            <a:ext cx="8311372" cy="1034288"/>
          </a:xfrm>
        </p:spPr>
        <p:txBody>
          <a:bodyPr/>
          <a:lstStyle/>
          <a:p>
            <a:pPr algn="ctr"/>
            <a:r>
              <a:rPr lang="en-US" sz="2800" dirty="0" smtClean="0">
                <a:solidFill>
                  <a:schemeClr val="accent1"/>
                </a:solidFill>
              </a:rPr>
              <a:t>Long-term Enrolment Outlook relative </a:t>
            </a:r>
            <a:r>
              <a:rPr lang="en-US" sz="2800" dirty="0">
                <a:solidFill>
                  <a:schemeClr val="accent1"/>
                </a:solidFill>
              </a:rPr>
              <a:t>to SMA </a:t>
            </a:r>
            <a:r>
              <a:rPr lang="en-US" sz="2800" dirty="0" smtClean="0">
                <a:solidFill>
                  <a:schemeClr val="accent1"/>
                </a:solidFill>
              </a:rPr>
              <a:t>Targets (Eligible only</a:t>
            </a:r>
            <a:r>
              <a:rPr lang="en-US" sz="2800" dirty="0" smtClean="0"/>
              <a:t>)</a:t>
            </a:r>
            <a:r>
              <a:rPr lang="en-US" sz="2800" dirty="0"/>
              <a:t/>
            </a:r>
            <a:br>
              <a:rPr lang="en-US" sz="2800" dirty="0"/>
            </a:br>
            <a:endParaRPr lang="en-US" sz="2800" dirty="0"/>
          </a:p>
        </p:txBody>
      </p:sp>
      <p:graphicFrame>
        <p:nvGraphicFramePr>
          <p:cNvPr id="5" name="Chart 4"/>
          <p:cNvGraphicFramePr>
            <a:graphicFrameLocks/>
          </p:cNvGraphicFramePr>
          <p:nvPr>
            <p:extLst>
              <p:ext uri="{D42A27DB-BD31-4B8C-83A1-F6EECF244321}">
                <p14:modId xmlns:p14="http://schemas.microsoft.com/office/powerpoint/2010/main" val="2105277807"/>
              </p:ext>
            </p:extLst>
          </p:nvPr>
        </p:nvGraphicFramePr>
        <p:xfrm>
          <a:off x="381000" y="1447810"/>
          <a:ext cx="8391524" cy="4381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742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6172200"/>
            <a:ext cx="6972300" cy="369332"/>
          </a:xfrm>
          <a:prstGeom prst="rect">
            <a:avLst/>
          </a:prstGeom>
          <a:noFill/>
        </p:spPr>
        <p:txBody>
          <a:bodyPr wrap="square" rtlCol="0">
            <a:spAutoFit/>
          </a:bodyPr>
          <a:lstStyle/>
          <a:p>
            <a:r>
              <a:rPr lang="en-US" dirty="0">
                <a:solidFill>
                  <a:prstClr val="black"/>
                </a:solidFill>
              </a:rPr>
              <a:t>OUAC=Ontario Universities’ Application Centre</a:t>
            </a:r>
          </a:p>
        </p:txBody>
      </p:sp>
      <p:sp>
        <p:nvSpPr>
          <p:cNvPr id="3" name="Content Placeholder 2"/>
          <p:cNvSpPr>
            <a:spLocks noGrp="1"/>
          </p:cNvSpPr>
          <p:nvPr>
            <p:ph idx="1"/>
          </p:nvPr>
        </p:nvSpPr>
        <p:spPr>
          <a:xfrm>
            <a:off x="872198" y="914400"/>
            <a:ext cx="7455877" cy="4668406"/>
          </a:xfrm>
        </p:spPr>
        <p:txBody>
          <a:bodyPr>
            <a:normAutofit fontScale="62500" lnSpcReduction="20000"/>
          </a:bodyPr>
          <a:lstStyle/>
          <a:p>
            <a:pPr>
              <a:buClr>
                <a:srgbClr val="C00000"/>
              </a:buClr>
              <a:buFont typeface="Arial" panose="020B0604020202020204" pitchFamily="34" charset="0"/>
              <a:buChar char="•"/>
            </a:pPr>
            <a:r>
              <a:rPr lang="en-US" sz="2900" dirty="0" smtClean="0"/>
              <a:t>Ontario system is up +2.7% for all choices</a:t>
            </a:r>
          </a:p>
          <a:p>
            <a:pPr>
              <a:buClr>
                <a:srgbClr val="C00000"/>
              </a:buClr>
              <a:buFont typeface="Arial" panose="020B0604020202020204" pitchFamily="34" charset="0"/>
              <a:buChar char="•"/>
            </a:pPr>
            <a:r>
              <a:rPr lang="en-US" sz="2900" dirty="0" smtClean="0"/>
              <a:t>York University is up +9.5% for all choices, the </a:t>
            </a:r>
            <a:r>
              <a:rPr lang="en-US" sz="2900" dirty="0"/>
              <a:t>second highest increase in the </a:t>
            </a:r>
            <a:r>
              <a:rPr lang="en-US" sz="2900" dirty="0" smtClean="0"/>
              <a:t>system</a:t>
            </a:r>
            <a:endParaRPr lang="en-US" sz="2900" dirty="0"/>
          </a:p>
          <a:p>
            <a:pPr>
              <a:buClr>
                <a:srgbClr val="C00000"/>
              </a:buClr>
              <a:buFont typeface="Arial" panose="020B0604020202020204" pitchFamily="34" charset="0"/>
              <a:buChar char="•"/>
            </a:pPr>
            <a:r>
              <a:rPr lang="en-US" sz="2900" dirty="0"/>
              <a:t>W</a:t>
            </a:r>
            <a:r>
              <a:rPr lang="en-US" sz="2900" dirty="0" smtClean="0"/>
              <a:t>ell ahead of other GTA Universities (</a:t>
            </a:r>
            <a:r>
              <a:rPr lang="en-US" sz="2900" dirty="0" err="1" smtClean="0"/>
              <a:t>UofT</a:t>
            </a:r>
            <a:r>
              <a:rPr lang="en-US" sz="2900" dirty="0" smtClean="0"/>
              <a:t> +3.0%, Ryerson -.1%) </a:t>
            </a:r>
          </a:p>
          <a:p>
            <a:pPr>
              <a:buClr>
                <a:srgbClr val="C00000"/>
              </a:buClr>
              <a:buFont typeface="Arial" panose="020B0604020202020204" pitchFamily="34" charset="0"/>
              <a:buChar char="•"/>
            </a:pPr>
            <a:r>
              <a:rPr lang="en-US" sz="2900" dirty="0" smtClean="0"/>
              <a:t>Ontario system is up +1.5</a:t>
            </a:r>
            <a:r>
              <a:rPr lang="en-US" sz="2900" dirty="0"/>
              <a:t>% in first choice </a:t>
            </a:r>
            <a:r>
              <a:rPr lang="en-US" sz="2900" dirty="0" smtClean="0"/>
              <a:t>applications </a:t>
            </a:r>
          </a:p>
          <a:p>
            <a:pPr>
              <a:buClr>
                <a:srgbClr val="C00000"/>
              </a:buClr>
              <a:buFont typeface="Arial" panose="020B0604020202020204" pitchFamily="34" charset="0"/>
              <a:buChar char="•"/>
            </a:pPr>
            <a:r>
              <a:rPr lang="en-US" sz="2900" dirty="0" smtClean="0"/>
              <a:t>York University :</a:t>
            </a:r>
          </a:p>
          <a:p>
            <a:pPr lvl="2">
              <a:buClr>
                <a:srgbClr val="C00000"/>
              </a:buClr>
              <a:buFont typeface="Wingdings" panose="05000000000000000000" pitchFamily="2" charset="2"/>
              <a:buChar char="Ø"/>
            </a:pPr>
            <a:r>
              <a:rPr lang="en-US" sz="2900" dirty="0" smtClean="0"/>
              <a:t>1</a:t>
            </a:r>
            <a:r>
              <a:rPr lang="en-US" sz="2900" baseline="30000" dirty="0" smtClean="0"/>
              <a:t>st</a:t>
            </a:r>
            <a:r>
              <a:rPr lang="en-US" sz="2900" dirty="0" smtClean="0"/>
              <a:t> choice 	+5.4%</a:t>
            </a:r>
          </a:p>
          <a:p>
            <a:pPr lvl="2">
              <a:buClr>
                <a:srgbClr val="C00000"/>
              </a:buClr>
              <a:buFont typeface="Wingdings" panose="05000000000000000000" pitchFamily="2" charset="2"/>
              <a:buChar char="Ø"/>
            </a:pPr>
            <a:r>
              <a:rPr lang="en-US" sz="2900" dirty="0" smtClean="0"/>
              <a:t>2</a:t>
            </a:r>
            <a:r>
              <a:rPr lang="en-US" sz="2900" baseline="30000" dirty="0" smtClean="0"/>
              <a:t>nd</a:t>
            </a:r>
            <a:r>
              <a:rPr lang="en-US" sz="2900" dirty="0" smtClean="0"/>
              <a:t> choice 	+7.8%</a:t>
            </a:r>
          </a:p>
          <a:p>
            <a:pPr lvl="2">
              <a:buClr>
                <a:srgbClr val="C00000"/>
              </a:buClr>
              <a:buFont typeface="Wingdings" panose="05000000000000000000" pitchFamily="2" charset="2"/>
              <a:buChar char="Ø"/>
            </a:pPr>
            <a:r>
              <a:rPr lang="en-US" sz="2900" dirty="0" smtClean="0"/>
              <a:t>3</a:t>
            </a:r>
            <a:r>
              <a:rPr lang="en-US" sz="2900" baseline="30000" dirty="0" smtClean="0"/>
              <a:t>rd</a:t>
            </a:r>
            <a:r>
              <a:rPr lang="en-US" sz="2900" dirty="0" smtClean="0"/>
              <a:t> choice 	+7.3%</a:t>
            </a:r>
          </a:p>
          <a:p>
            <a:pPr lvl="2">
              <a:buClr>
                <a:srgbClr val="C00000"/>
              </a:buClr>
              <a:buFont typeface="Wingdings" panose="05000000000000000000" pitchFamily="2" charset="2"/>
              <a:buChar char="Ø"/>
            </a:pPr>
            <a:r>
              <a:rPr lang="en-US" sz="2900" dirty="0" smtClean="0"/>
              <a:t>3rd+ choice 	+13%</a:t>
            </a:r>
          </a:p>
          <a:p>
            <a:pPr>
              <a:buClr>
                <a:srgbClr val="C00000"/>
              </a:buClr>
              <a:buFont typeface="Arial" panose="020B0604020202020204" pitchFamily="34" charset="0"/>
              <a:buChar char="•"/>
            </a:pPr>
            <a:r>
              <a:rPr lang="en-US" sz="2900" dirty="0" smtClean="0"/>
              <a:t>York’s share of 101 applications (all choices) grew to 9.5% from 9.0% in 2016</a:t>
            </a:r>
          </a:p>
          <a:p>
            <a:pPr lvl="1"/>
            <a:endParaRPr lang="en-US" sz="2000" dirty="0" smtClean="0">
              <a:solidFill>
                <a:srgbClr val="C00000"/>
              </a:solidFill>
            </a:endParaRPr>
          </a:p>
          <a:p>
            <a:endParaRPr lang="en-US" sz="2000" dirty="0" smtClean="0"/>
          </a:p>
        </p:txBody>
      </p:sp>
      <p:sp>
        <p:nvSpPr>
          <p:cNvPr id="2" name="Title 1"/>
          <p:cNvSpPr>
            <a:spLocks noGrp="1"/>
          </p:cNvSpPr>
          <p:nvPr>
            <p:ph type="title"/>
          </p:nvPr>
        </p:nvSpPr>
        <p:spPr>
          <a:xfrm>
            <a:off x="465747" y="160341"/>
            <a:ext cx="8159218" cy="754062"/>
          </a:xfrm>
        </p:spPr>
        <p:txBody>
          <a:bodyPr>
            <a:normAutofit/>
          </a:bodyPr>
          <a:lstStyle/>
          <a:p>
            <a:pPr algn="ctr"/>
            <a:r>
              <a:rPr lang="en-US" sz="2800" dirty="0" smtClean="0">
                <a:solidFill>
                  <a:schemeClr val="accent1"/>
                </a:solidFill>
              </a:rPr>
              <a:t>Preliminary 2017-2018 101 Applications</a:t>
            </a:r>
            <a:endParaRPr lang="en-US" sz="2800" dirty="0">
              <a:solidFill>
                <a:schemeClr val="accent1"/>
              </a:solidFill>
            </a:endParaRPr>
          </a:p>
        </p:txBody>
      </p:sp>
    </p:spTree>
    <p:extLst>
      <p:ext uri="{BB962C8B-B14F-4D97-AF65-F5344CB8AC3E}">
        <p14:creationId xmlns:p14="http://schemas.microsoft.com/office/powerpoint/2010/main" val="4126936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8" y="66501"/>
            <a:ext cx="8382000" cy="1001684"/>
          </a:xfrm>
        </p:spPr>
        <p:txBody>
          <a:bodyPr>
            <a:normAutofit/>
          </a:bodyPr>
          <a:lstStyle/>
          <a:p>
            <a:pPr algn="ctr"/>
            <a:r>
              <a:rPr lang="en-US" sz="2800" dirty="0" smtClean="0">
                <a:solidFill>
                  <a:schemeClr val="accent1">
                    <a:lumMod val="50000"/>
                  </a:schemeClr>
                </a:solidFill>
              </a:rPr>
              <a:t>Summary of Major Risk Factor</a:t>
            </a:r>
            <a:r>
              <a:rPr lang="en-US" sz="2800" dirty="0" smtClean="0">
                <a:solidFill>
                  <a:schemeClr val="tx2">
                    <a:lumMod val="75000"/>
                  </a:schemeClr>
                </a:solidFill>
              </a:rPr>
              <a:t>s</a:t>
            </a:r>
            <a:endParaRPr lang="en-US" sz="2800" dirty="0">
              <a:solidFill>
                <a:schemeClr val="tx2">
                  <a:lumMod val="75000"/>
                </a:schemeClr>
              </a:solidFill>
            </a:endParaRPr>
          </a:p>
        </p:txBody>
      </p:sp>
      <p:sp>
        <p:nvSpPr>
          <p:cNvPr id="3" name="Text Placeholder 2"/>
          <p:cNvSpPr>
            <a:spLocks noGrp="1"/>
          </p:cNvSpPr>
          <p:nvPr>
            <p:ph type="body" sz="quarter" idx="13"/>
          </p:nvPr>
        </p:nvSpPr>
        <p:spPr>
          <a:xfrm>
            <a:off x="457200" y="1295400"/>
            <a:ext cx="8382000" cy="4343400"/>
          </a:xfrm>
        </p:spPr>
        <p:txBody>
          <a:bodyPr>
            <a:normAutofit/>
          </a:bodyPr>
          <a:lstStyle/>
          <a:p>
            <a:pPr>
              <a:buClr>
                <a:schemeClr val="accent1"/>
              </a:buClr>
            </a:pPr>
            <a:r>
              <a:rPr lang="en-US" sz="1800" dirty="0" smtClean="0">
                <a:solidFill>
                  <a:schemeClr val="tx1">
                    <a:lumMod val="65000"/>
                    <a:lumOff val="35000"/>
                  </a:schemeClr>
                </a:solidFill>
              </a:rPr>
              <a:t>The budget Planning context remains a challenging one.</a:t>
            </a:r>
          </a:p>
          <a:p>
            <a:pPr>
              <a:buClr>
                <a:schemeClr val="accent1"/>
              </a:buClr>
            </a:pPr>
            <a:endParaRPr lang="en-US" sz="1800" dirty="0" smtClean="0">
              <a:solidFill>
                <a:schemeClr val="tx1">
                  <a:lumMod val="65000"/>
                  <a:lumOff val="35000"/>
                </a:schemeClr>
              </a:solidFill>
            </a:endParaRPr>
          </a:p>
          <a:p>
            <a:pPr>
              <a:buClr>
                <a:schemeClr val="accent1"/>
              </a:buClr>
            </a:pPr>
            <a:r>
              <a:rPr lang="en-US" sz="1800" dirty="0" smtClean="0">
                <a:solidFill>
                  <a:schemeClr val="tx1">
                    <a:lumMod val="65000"/>
                    <a:lumOff val="35000"/>
                  </a:schemeClr>
                </a:solidFill>
              </a:rPr>
              <a:t>Looking ahead, the significant issues to be managed include:</a:t>
            </a:r>
          </a:p>
          <a:p>
            <a:pPr lvl="1">
              <a:lnSpc>
                <a:spcPct val="150000"/>
              </a:lnSpc>
              <a:buClr>
                <a:schemeClr val="accent1"/>
              </a:buClr>
              <a:buFont typeface="Wingdings" panose="05000000000000000000" pitchFamily="2" charset="2"/>
              <a:buChar char="Ø"/>
            </a:pPr>
            <a:r>
              <a:rPr lang="en-US" sz="1800" dirty="0" smtClean="0">
                <a:solidFill>
                  <a:schemeClr val="tx1">
                    <a:lumMod val="65000"/>
                    <a:lumOff val="35000"/>
                  </a:schemeClr>
                </a:solidFill>
              </a:rPr>
              <a:t>Achieving enrolment targets</a:t>
            </a:r>
          </a:p>
          <a:p>
            <a:pPr lvl="1">
              <a:lnSpc>
                <a:spcPct val="150000"/>
              </a:lnSpc>
              <a:buClr>
                <a:schemeClr val="accent1"/>
              </a:buClr>
              <a:buFont typeface="Wingdings" panose="05000000000000000000" pitchFamily="2" charset="2"/>
              <a:buChar char="Ø"/>
            </a:pPr>
            <a:r>
              <a:rPr lang="en-US" sz="1800" dirty="0" smtClean="0">
                <a:solidFill>
                  <a:schemeClr val="tx1">
                    <a:lumMod val="65000"/>
                    <a:lumOff val="35000"/>
                  </a:schemeClr>
                </a:solidFill>
              </a:rPr>
              <a:t>Achieving the budget plans</a:t>
            </a:r>
          </a:p>
          <a:p>
            <a:pPr lvl="1">
              <a:lnSpc>
                <a:spcPct val="150000"/>
              </a:lnSpc>
              <a:buClr>
                <a:schemeClr val="accent1"/>
              </a:buClr>
              <a:buFont typeface="Wingdings" panose="05000000000000000000" pitchFamily="2" charset="2"/>
              <a:buChar char="Ø"/>
            </a:pPr>
            <a:r>
              <a:rPr lang="en-US" sz="1800" dirty="0" smtClean="0">
                <a:solidFill>
                  <a:schemeClr val="tx1">
                    <a:lumMod val="65000"/>
                    <a:lumOff val="35000"/>
                  </a:schemeClr>
                </a:solidFill>
              </a:rPr>
              <a:t>Addressing structural deficits within specific areas</a:t>
            </a:r>
          </a:p>
          <a:p>
            <a:pPr lvl="1">
              <a:lnSpc>
                <a:spcPct val="150000"/>
              </a:lnSpc>
              <a:buClr>
                <a:schemeClr val="accent1"/>
              </a:buClr>
              <a:buFont typeface="Wingdings" panose="05000000000000000000" pitchFamily="2" charset="2"/>
              <a:buChar char="Ø"/>
            </a:pPr>
            <a:r>
              <a:rPr lang="en-US" sz="1800" dirty="0" smtClean="0">
                <a:solidFill>
                  <a:schemeClr val="tx1">
                    <a:lumMod val="65000"/>
                    <a:lumOff val="35000"/>
                  </a:schemeClr>
                </a:solidFill>
              </a:rPr>
              <a:t>Impact of Government Funding Formula Changes</a:t>
            </a:r>
          </a:p>
          <a:p>
            <a:pPr lvl="1">
              <a:lnSpc>
                <a:spcPct val="150000"/>
              </a:lnSpc>
              <a:buClr>
                <a:schemeClr val="accent1">
                  <a:lumMod val="50000"/>
                </a:schemeClr>
              </a:buClr>
              <a:buFont typeface="Wingdings" panose="05000000000000000000" pitchFamily="2" charset="2"/>
              <a:buChar char="§"/>
            </a:pPr>
            <a:endParaRPr lang="en-US" sz="1800" dirty="0" smtClean="0"/>
          </a:p>
        </p:txBody>
      </p:sp>
    </p:spTree>
    <p:extLst>
      <p:ext uri="{BB962C8B-B14F-4D97-AF65-F5344CB8AC3E}">
        <p14:creationId xmlns:p14="http://schemas.microsoft.com/office/powerpoint/2010/main" val="1709941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48896"/>
            <a:ext cx="8159218" cy="1034288"/>
          </a:xfrm>
        </p:spPr>
        <p:txBody>
          <a:bodyPr lIns="82058" tIns="41029" rIns="82058" bIns="41029"/>
          <a:lstStyle/>
          <a:p>
            <a:r>
              <a:rPr lang="en-US" dirty="0" smtClean="0">
                <a:solidFill>
                  <a:schemeClr val="tx1"/>
                </a:solidFill>
              </a:rPr>
              <a:t>Outline</a:t>
            </a:r>
            <a:endParaRPr lang="en-US" dirty="0">
              <a:solidFill>
                <a:schemeClr val="tx1"/>
              </a:solidFill>
            </a:endParaRPr>
          </a:p>
        </p:txBody>
      </p:sp>
      <p:sp>
        <p:nvSpPr>
          <p:cNvPr id="4" name="TextBox 3"/>
          <p:cNvSpPr txBox="1"/>
          <p:nvPr/>
        </p:nvSpPr>
        <p:spPr>
          <a:xfrm>
            <a:off x="809140" y="1081718"/>
            <a:ext cx="8035633" cy="3929866"/>
          </a:xfrm>
          <a:prstGeom prst="rect">
            <a:avLst/>
          </a:prstGeom>
          <a:noFill/>
        </p:spPr>
        <p:txBody>
          <a:bodyPr wrap="square" lIns="81863" tIns="40930" rIns="81863" bIns="40930" rtlCol="0">
            <a:spAutoFit/>
          </a:bodyPr>
          <a:lstStyle/>
          <a:p>
            <a:pPr marL="457200" indent="-545649">
              <a:spcAft>
                <a:spcPts val="800"/>
              </a:spcAft>
              <a:buFontTx/>
              <a:buAutoNum type="arabicPeriod"/>
            </a:pPr>
            <a:r>
              <a:rPr lang="en-US" sz="2000" b="1" dirty="0" smtClean="0">
                <a:solidFill>
                  <a:srgbClr val="000000"/>
                </a:solidFill>
                <a:latin typeface="Arial" charset="0"/>
              </a:rPr>
              <a:t>Budget Planning Update</a:t>
            </a:r>
          </a:p>
          <a:p>
            <a:pPr marL="457200" indent="-545649">
              <a:spcAft>
                <a:spcPts val="600"/>
              </a:spcAft>
              <a:buFontTx/>
              <a:buAutoNum type="arabicPeriod"/>
            </a:pPr>
            <a:r>
              <a:rPr lang="en-US" sz="2000" b="1" dirty="0" smtClean="0">
                <a:solidFill>
                  <a:srgbClr val="000000"/>
                </a:solidFill>
                <a:latin typeface="Arial" charset="0"/>
              </a:rPr>
              <a:t>Capital Planning Updates</a:t>
            </a:r>
          </a:p>
          <a:p>
            <a:pPr marL="997401" lvl="2" indent="-171450">
              <a:spcAft>
                <a:spcPts val="600"/>
              </a:spcAft>
              <a:buFont typeface="Wingdings" panose="05000000000000000000" pitchFamily="2" charset="2"/>
              <a:buChar char="Ø"/>
            </a:pPr>
            <a:r>
              <a:rPr lang="en-US" sz="2000" b="1" dirty="0" smtClean="0"/>
              <a:t> Under construction</a:t>
            </a:r>
          </a:p>
          <a:p>
            <a:pPr marL="997401" lvl="2" indent="-171450">
              <a:spcAft>
                <a:spcPts val="600"/>
              </a:spcAft>
              <a:buFont typeface="Wingdings" panose="05000000000000000000" pitchFamily="2" charset="2"/>
              <a:buChar char="Ø"/>
            </a:pPr>
            <a:r>
              <a:rPr lang="en-US" sz="2000" b="1" dirty="0"/>
              <a:t> </a:t>
            </a:r>
            <a:r>
              <a:rPr lang="en-US" sz="2000" b="1" dirty="0" smtClean="0"/>
              <a:t>Major renovations</a:t>
            </a:r>
          </a:p>
          <a:p>
            <a:pPr marL="997401" lvl="2" indent="-171450">
              <a:spcAft>
                <a:spcPts val="600"/>
              </a:spcAft>
              <a:buFont typeface="Wingdings" panose="05000000000000000000" pitchFamily="2" charset="2"/>
              <a:buChar char="Ø"/>
            </a:pPr>
            <a:r>
              <a:rPr lang="en-US" sz="2000" b="1" dirty="0"/>
              <a:t> </a:t>
            </a:r>
            <a:r>
              <a:rPr lang="en-US" sz="2000" b="1" dirty="0" smtClean="0"/>
              <a:t>Future capital projects</a:t>
            </a:r>
            <a:endParaRPr lang="en-US" sz="2000" b="1" dirty="0"/>
          </a:p>
          <a:p>
            <a:pPr marL="457200" indent="-457200">
              <a:spcAft>
                <a:spcPts val="700"/>
              </a:spcAft>
              <a:buFont typeface="+mj-lt"/>
              <a:buAutoNum type="arabicPeriod"/>
            </a:pPr>
            <a:r>
              <a:rPr lang="en-US" sz="2000" b="1" dirty="0" smtClean="0">
                <a:solidFill>
                  <a:srgbClr val="000000"/>
                </a:solidFill>
                <a:latin typeface="Arial" charset="0"/>
              </a:rPr>
              <a:t>Cap and Trade Report</a:t>
            </a:r>
          </a:p>
          <a:p>
            <a:pPr marL="457200" indent="-457200">
              <a:spcAft>
                <a:spcPts val="700"/>
              </a:spcAft>
              <a:buFont typeface="+mj-lt"/>
              <a:buAutoNum type="arabicPeriod"/>
            </a:pPr>
            <a:r>
              <a:rPr lang="en-US" sz="2000" b="1" dirty="0" smtClean="0">
                <a:solidFill>
                  <a:srgbClr val="000000"/>
                </a:solidFill>
                <a:latin typeface="Arial" charset="0"/>
              </a:rPr>
              <a:t>Community Safety</a:t>
            </a:r>
          </a:p>
          <a:p>
            <a:pPr marL="800100" lvl="1" indent="-342900">
              <a:spcAft>
                <a:spcPts val="700"/>
              </a:spcAft>
              <a:buFont typeface="Wingdings" panose="05000000000000000000" pitchFamily="2" charset="2"/>
              <a:buChar char="Ø"/>
            </a:pPr>
            <a:r>
              <a:rPr lang="en-US" sz="2000" b="1" dirty="0" smtClean="0">
                <a:solidFill>
                  <a:srgbClr val="000000"/>
                </a:solidFill>
                <a:latin typeface="Arial" charset="0"/>
              </a:rPr>
              <a:t>Sexual Violence Policy Development Update</a:t>
            </a:r>
          </a:p>
          <a:p>
            <a:pPr marL="457200" indent="-457200">
              <a:spcAft>
                <a:spcPts val="700"/>
              </a:spcAft>
              <a:buFont typeface="+mj-lt"/>
              <a:buAutoNum type="arabicPeriod"/>
            </a:pPr>
            <a:r>
              <a:rPr lang="en-US" sz="2000" b="1" dirty="0" smtClean="0">
                <a:solidFill>
                  <a:srgbClr val="000000"/>
                </a:solidFill>
                <a:latin typeface="Arial" charset="0"/>
              </a:rPr>
              <a:t>Questions and Answers</a:t>
            </a:r>
          </a:p>
          <a:p>
            <a:pPr>
              <a:spcAft>
                <a:spcPts val="800"/>
              </a:spcAft>
            </a:pPr>
            <a:endParaRPr lang="en-US" sz="2000" b="1" dirty="0">
              <a:solidFill>
                <a:srgbClr val="000000"/>
              </a:solidFill>
              <a:latin typeface="Arial" charset="0"/>
            </a:endParaRPr>
          </a:p>
        </p:txBody>
      </p:sp>
      <p:sp>
        <p:nvSpPr>
          <p:cNvPr id="5" name="Left Arrow 4"/>
          <p:cNvSpPr/>
          <p:nvPr/>
        </p:nvSpPr>
        <p:spPr>
          <a:xfrm>
            <a:off x="7909978" y="1614572"/>
            <a:ext cx="790919" cy="250664"/>
          </a:xfrm>
          <a:prstGeom prst="leftArrow">
            <a:avLst/>
          </a:prstGeom>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smtClean="0"/>
              <a:t>              </a:t>
            </a:r>
            <a:endParaRPr lang="en-US" dirty="0"/>
          </a:p>
        </p:txBody>
      </p:sp>
    </p:spTree>
    <p:extLst>
      <p:ext uri="{BB962C8B-B14F-4D97-AF65-F5344CB8AC3E}">
        <p14:creationId xmlns:p14="http://schemas.microsoft.com/office/powerpoint/2010/main" val="3542052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2148" y="1524000"/>
            <a:ext cx="8382000" cy="4343400"/>
          </a:xfrm>
        </p:spPr>
        <p:txBody>
          <a:bodyPr/>
          <a:lstStyle/>
          <a:p>
            <a:pPr marL="0" indent="0">
              <a:buNone/>
            </a:pPr>
            <a:endParaRPr lang="en-US" dirty="0" smtClean="0"/>
          </a:p>
        </p:txBody>
      </p:sp>
      <p:sp>
        <p:nvSpPr>
          <p:cNvPr id="2" name="Title 1"/>
          <p:cNvSpPr>
            <a:spLocks noGrp="1"/>
          </p:cNvSpPr>
          <p:nvPr>
            <p:ph type="title"/>
          </p:nvPr>
        </p:nvSpPr>
        <p:spPr/>
        <p:txBody>
          <a:bodyPr/>
          <a:lstStyle/>
          <a:p>
            <a:r>
              <a:rPr lang="en-US" dirty="0" smtClean="0"/>
              <a:t>MARKHAM CAMPUS</a:t>
            </a:r>
            <a:endParaRPr lang="en-US" dirty="0"/>
          </a:p>
        </p:txBody>
      </p:sp>
      <p:pic>
        <p:nvPicPr>
          <p:cNvPr id="4" name="Picture 3" descr="140917-Final Pkg_Page_02.png"/>
          <p:cNvPicPr>
            <a:picLocks noChangeAspect="1"/>
          </p:cNvPicPr>
          <p:nvPr/>
        </p:nvPicPr>
        <p:blipFill rotWithShape="1">
          <a:blip r:embed="rId2" cstate="email">
            <a:alphaModFix/>
            <a:extLst>
              <a:ext uri="{28A0092B-C50C-407E-A947-70E740481C1C}">
                <a14:useLocalDpi xmlns:a14="http://schemas.microsoft.com/office/drawing/2010/main"/>
              </a:ext>
            </a:extLst>
          </a:blip>
          <a:srcRect b="-316"/>
          <a:stretch/>
        </p:blipFill>
        <p:spPr>
          <a:xfrm>
            <a:off x="457200" y="1447800"/>
            <a:ext cx="8534400" cy="4495800"/>
          </a:xfrm>
          <a:prstGeom prst="rect">
            <a:avLst/>
          </a:prstGeom>
        </p:spPr>
      </p:pic>
    </p:spTree>
    <p:extLst>
      <p:ext uri="{BB962C8B-B14F-4D97-AF65-F5344CB8AC3E}">
        <p14:creationId xmlns:p14="http://schemas.microsoft.com/office/powerpoint/2010/main" val="2726070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b="1" smtClean="0">
                <a:solidFill>
                  <a:schemeClr val="hlink"/>
                </a:solidFill>
              </a:rPr>
              <a:t>Capital Projects </a:t>
            </a:r>
            <a:r>
              <a:rPr lang="en-US" altLang="en-US" sz="4000" b="1" smtClean="0">
                <a:solidFill>
                  <a:srgbClr val="EE1520"/>
                </a:solidFill>
              </a:rPr>
              <a:t/>
            </a:r>
            <a:br>
              <a:rPr lang="en-US" altLang="en-US" sz="4000" b="1" smtClean="0">
                <a:solidFill>
                  <a:srgbClr val="EE1520"/>
                </a:solidFill>
              </a:rPr>
            </a:br>
            <a:endParaRPr lang="en-US" altLang="en-US" sz="4000" b="1" smtClean="0">
              <a:solidFill>
                <a:srgbClr val="EE1520"/>
              </a:solidFill>
            </a:endParaRPr>
          </a:p>
        </p:txBody>
      </p:sp>
      <p:sp>
        <p:nvSpPr>
          <p:cNvPr id="18435" name="Rectangle 3"/>
          <p:cNvSpPr>
            <a:spLocks noGrp="1" noChangeArrowheads="1"/>
          </p:cNvSpPr>
          <p:nvPr>
            <p:ph idx="4294967295"/>
          </p:nvPr>
        </p:nvSpPr>
        <p:spPr bwMode="auto">
          <a:xfrm>
            <a:off x="323850" y="923926"/>
            <a:ext cx="8928100" cy="53568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lvl="2" indent="0" eaLnBrk="1" hangingPunct="1">
              <a:buFont typeface="Arial" charset="0"/>
              <a:buNone/>
              <a:defRPr/>
            </a:pPr>
            <a:r>
              <a:rPr lang="en-US" altLang="en-US" sz="3000" b="1" dirty="0" smtClean="0">
                <a:solidFill>
                  <a:srgbClr val="777777"/>
                </a:solidFill>
              </a:rPr>
              <a:t>Under Construction</a:t>
            </a:r>
          </a:p>
          <a:p>
            <a:pPr marL="1828800" lvl="3" indent="-457200" eaLnBrk="1" hangingPunct="1">
              <a:buFont typeface="Times"/>
              <a:buAutoNum type="arabicPeriod"/>
              <a:defRPr/>
            </a:pPr>
            <a:r>
              <a:rPr lang="en-US" altLang="en-US" sz="2400" b="1" dirty="0" smtClean="0">
                <a:solidFill>
                  <a:srgbClr val="777777"/>
                </a:solidFill>
              </a:rPr>
              <a:t>CUB Renewal and Upgrades, </a:t>
            </a:r>
            <a:r>
              <a:rPr lang="en-US" altLang="en-US" sz="2400" b="1" i="1" dirty="0" smtClean="0">
                <a:solidFill>
                  <a:srgbClr val="777777"/>
                </a:solidFill>
              </a:rPr>
              <a:t>SIF</a:t>
            </a:r>
            <a:r>
              <a:rPr lang="en-US" altLang="en-US" sz="2400" b="1" dirty="0" smtClean="0">
                <a:solidFill>
                  <a:srgbClr val="777777"/>
                </a:solidFill>
              </a:rPr>
              <a:t>, 04/2018</a:t>
            </a:r>
          </a:p>
          <a:p>
            <a:pPr marL="1828800" lvl="3" indent="-457200" eaLnBrk="1" hangingPunct="1">
              <a:buFont typeface="Times"/>
              <a:buAutoNum type="arabicPeriod"/>
              <a:defRPr/>
            </a:pPr>
            <a:r>
              <a:rPr lang="en-US" altLang="en-US" sz="2400" b="1" dirty="0" smtClean="0">
                <a:solidFill>
                  <a:srgbClr val="777777"/>
                </a:solidFill>
              </a:rPr>
              <a:t>Schulich School of Business Expansion,</a:t>
            </a:r>
            <a:r>
              <a:rPr lang="en-US" altLang="en-US" sz="2400" b="1" i="1" dirty="0" smtClean="0">
                <a:solidFill>
                  <a:srgbClr val="777777"/>
                </a:solidFill>
              </a:rPr>
              <a:t> SIF</a:t>
            </a:r>
            <a:r>
              <a:rPr lang="en-US" altLang="en-US" sz="2400" b="1" dirty="0" smtClean="0">
                <a:solidFill>
                  <a:srgbClr val="777777"/>
                </a:solidFill>
              </a:rPr>
              <a:t>, 04/2018</a:t>
            </a:r>
          </a:p>
          <a:p>
            <a:pPr marL="1828800" lvl="3" indent="-457200" eaLnBrk="1" hangingPunct="1">
              <a:buFont typeface="Times"/>
              <a:buAutoNum type="arabicPeriod"/>
              <a:defRPr/>
            </a:pPr>
            <a:r>
              <a:rPr lang="en-US" altLang="en-US" sz="2400" b="1" dirty="0">
                <a:solidFill>
                  <a:srgbClr val="777777"/>
                </a:solidFill>
              </a:rPr>
              <a:t>Health &amp; Science Refresh, </a:t>
            </a:r>
            <a:r>
              <a:rPr lang="en-US" altLang="en-US" sz="2400" b="1" i="1" dirty="0">
                <a:solidFill>
                  <a:srgbClr val="777777"/>
                </a:solidFill>
              </a:rPr>
              <a:t>SIF, </a:t>
            </a:r>
            <a:r>
              <a:rPr lang="en-US" altLang="en-US" sz="2400" b="1" dirty="0">
                <a:solidFill>
                  <a:srgbClr val="777777"/>
                </a:solidFill>
              </a:rPr>
              <a:t>04/2018</a:t>
            </a:r>
          </a:p>
          <a:p>
            <a:pPr lvl="4" eaLnBrk="1" hangingPunct="1">
              <a:buFont typeface="Arial" panose="020B0604020202020204" pitchFamily="34" charset="0"/>
              <a:buChar char="•"/>
              <a:defRPr/>
            </a:pPr>
            <a:r>
              <a:rPr lang="en-US" altLang="en-US" sz="1800" b="1" dirty="0">
                <a:solidFill>
                  <a:srgbClr val="777777"/>
                </a:solidFill>
              </a:rPr>
              <a:t>Chemistry, Dec 2017</a:t>
            </a:r>
          </a:p>
          <a:p>
            <a:pPr lvl="4" eaLnBrk="1" hangingPunct="1">
              <a:buFont typeface="Arial" panose="020B0604020202020204" pitchFamily="34" charset="0"/>
              <a:buChar char="•"/>
              <a:defRPr/>
            </a:pPr>
            <a:r>
              <a:rPr lang="en-US" altLang="en-US" sz="1800" b="1" dirty="0">
                <a:solidFill>
                  <a:srgbClr val="777777"/>
                </a:solidFill>
              </a:rPr>
              <a:t>Farquharson, April 2018</a:t>
            </a:r>
          </a:p>
          <a:p>
            <a:pPr lvl="4" eaLnBrk="1" hangingPunct="1">
              <a:buFont typeface="Arial" panose="020B0604020202020204" pitchFamily="34" charset="0"/>
              <a:buChar char="•"/>
              <a:defRPr/>
            </a:pPr>
            <a:r>
              <a:rPr lang="en-US" altLang="en-US" sz="1800" b="1" dirty="0">
                <a:solidFill>
                  <a:srgbClr val="777777"/>
                </a:solidFill>
              </a:rPr>
              <a:t>Lumbers, Dec 2017</a:t>
            </a:r>
          </a:p>
          <a:p>
            <a:pPr lvl="4" eaLnBrk="1" hangingPunct="1">
              <a:buFont typeface="Arial" panose="020B0604020202020204" pitchFamily="34" charset="0"/>
              <a:buChar char="•"/>
              <a:defRPr/>
            </a:pPr>
            <a:r>
              <a:rPr lang="en-US" altLang="en-US" sz="1800" b="1" dirty="0">
                <a:solidFill>
                  <a:srgbClr val="777777"/>
                </a:solidFill>
              </a:rPr>
              <a:t>Petrie Science, Dec 2017</a:t>
            </a:r>
          </a:p>
          <a:p>
            <a:pPr lvl="4" eaLnBrk="1" hangingPunct="1">
              <a:buFont typeface="Arial" panose="020B0604020202020204" pitchFamily="34" charset="0"/>
              <a:buChar char="•"/>
              <a:defRPr/>
            </a:pPr>
            <a:r>
              <a:rPr lang="en-US" altLang="en-US" sz="1800" b="1" dirty="0" err="1">
                <a:solidFill>
                  <a:srgbClr val="777777"/>
                </a:solidFill>
              </a:rPr>
              <a:t>Glendon</a:t>
            </a:r>
            <a:r>
              <a:rPr lang="en-US" altLang="en-US" sz="1800" b="1" dirty="0">
                <a:solidFill>
                  <a:srgbClr val="777777"/>
                </a:solidFill>
              </a:rPr>
              <a:t> Biology Labs, Sept 2017</a:t>
            </a:r>
          </a:p>
          <a:p>
            <a:pPr marL="1828800" lvl="3" indent="-457200" eaLnBrk="1" hangingPunct="1">
              <a:buFont typeface="Times"/>
              <a:buAutoNum type="arabicPeriod"/>
              <a:defRPr/>
            </a:pPr>
            <a:r>
              <a:rPr lang="en-US" altLang="en-US" sz="2400" b="1" dirty="0" smtClean="0">
                <a:solidFill>
                  <a:srgbClr val="777777"/>
                </a:solidFill>
              </a:rPr>
              <a:t>New Student Centre, 04/2018</a:t>
            </a:r>
          </a:p>
          <a:p>
            <a:pPr marL="1828800" lvl="3" indent="-457200" eaLnBrk="1" hangingPunct="1">
              <a:buFont typeface="Times"/>
              <a:buAutoNum type="arabicPeriod"/>
              <a:defRPr/>
            </a:pPr>
            <a:endParaRPr lang="en-US" altLang="en-US" sz="2400" b="1" dirty="0" smtClean="0">
              <a:solidFill>
                <a:srgbClr val="777777"/>
              </a:solidFill>
            </a:endParaRPr>
          </a:p>
          <a:p>
            <a:pPr marL="914400" lvl="2" indent="0" eaLnBrk="1" hangingPunct="1">
              <a:buFont typeface="Arial" charset="0"/>
              <a:buNone/>
              <a:defRPr/>
            </a:pPr>
            <a:endParaRPr lang="en-US" altLang="en-US" sz="1800" b="1" dirty="0" smtClean="0">
              <a:solidFill>
                <a:srgbClr val="777777"/>
              </a:solidFill>
            </a:endParaRPr>
          </a:p>
          <a:p>
            <a:pPr marL="1371600" lvl="2" indent="-457200" eaLnBrk="1" hangingPunct="1">
              <a:buFont typeface="Times"/>
              <a:buNone/>
              <a:defRPr/>
            </a:pPr>
            <a:endParaRPr lang="en-US" altLang="en-US" sz="1800" b="1" i="1" dirty="0" smtClean="0">
              <a:solidFill>
                <a:srgbClr val="777777"/>
              </a:solidFill>
            </a:endParaRPr>
          </a:p>
          <a:p>
            <a:pPr marL="1371600" lvl="2" indent="-457200" eaLnBrk="1" hangingPunct="1">
              <a:buFont typeface="Times"/>
              <a:buAutoNum type="arabicPeriod"/>
              <a:defRPr/>
            </a:pPr>
            <a:endParaRPr lang="en-US" altLang="en-US" sz="1800" b="1" dirty="0" smtClean="0"/>
          </a:p>
          <a:p>
            <a:pPr marL="1371600" lvl="2" indent="-457200" eaLnBrk="1" hangingPunct="1">
              <a:defRPr/>
            </a:pPr>
            <a:endParaRPr lang="en-US" altLang="en-US" sz="1800" b="1" dirty="0" smtClean="0"/>
          </a:p>
        </p:txBody>
      </p:sp>
    </p:spTree>
    <p:extLst>
      <p:ext uri="{BB962C8B-B14F-4D97-AF65-F5344CB8AC3E}">
        <p14:creationId xmlns:p14="http://schemas.microsoft.com/office/powerpoint/2010/main" val="3906360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FPR\Planning\Planning &amp; Renovations mgmt\Patrick Saavedra\PS Documents\York Images\CentralUtili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00026"/>
            <a:ext cx="8883650" cy="61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CUB Renewal and Upgrades</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
        <p:nvSpPr>
          <p:cNvPr id="14340"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Project Managed by CSBO Energy Management, Brad Cochrane, Director </a:t>
            </a:r>
          </a:p>
        </p:txBody>
      </p:sp>
    </p:spTree>
    <p:extLst>
      <p:ext uri="{BB962C8B-B14F-4D97-AF65-F5344CB8AC3E}">
        <p14:creationId xmlns:p14="http://schemas.microsoft.com/office/powerpoint/2010/main" val="450757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1109 York Schulich Expansion\06 Meetings, Minutes &amp; Presentations\20150223 Sustainability James McKellar\Images\Axo Diagram\1109 - Schulich_Axo Diagram AI Small.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0"/>
            <a:ext cx="713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
        <p:nvSpPr>
          <p:cNvPr id="16388" name="Text Box 8"/>
          <p:cNvSpPr txBox="1">
            <a:spLocks noChangeArrowheads="1"/>
          </p:cNvSpPr>
          <p:nvPr/>
        </p:nvSpPr>
        <p:spPr bwMode="auto">
          <a:xfrm>
            <a:off x="287338" y="5951220"/>
            <a:ext cx="8891587" cy="6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Baird Sampson Neuart Architects</a:t>
            </a:r>
          </a:p>
          <a:p>
            <a:pPr eaLnBrk="0" fontAlgn="base" hangingPunct="0">
              <a:spcBef>
                <a:spcPct val="50000"/>
              </a:spcBef>
              <a:spcAft>
                <a:spcPct val="0"/>
              </a:spcAft>
            </a:pPr>
            <a:r>
              <a:rPr lang="en-US" altLang="en-US" sz="1400" b="1" smtClean="0">
                <a:solidFill>
                  <a:srgbClr val="C40E17"/>
                </a:solidFill>
                <a:latin typeface="Arial Unicode MS" pitchFamily="34" charset="-128"/>
              </a:rPr>
              <a:t>      Project Managed by CSBO Facilities  Development Irina Arsene, Project Manager</a:t>
            </a:r>
          </a:p>
        </p:txBody>
      </p:sp>
    </p:spTree>
    <p:extLst>
      <p:ext uri="{BB962C8B-B14F-4D97-AF65-F5344CB8AC3E}">
        <p14:creationId xmlns:p14="http://schemas.microsoft.com/office/powerpoint/2010/main" val="3597389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1109 York Schulich Expansion\06 Meetings, Minutes &amp; Presentations\20140926 Redesign Presentation to City (SPA)\Exterior Views\Image 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0"/>
            <a:ext cx="8831262" cy="587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Baird Sampson Neuart Architects</a:t>
            </a:r>
          </a:p>
        </p:txBody>
      </p:sp>
      <p:sp>
        <p:nvSpPr>
          <p:cNvPr id="17412"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142296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48896"/>
            <a:ext cx="8159218" cy="1034288"/>
          </a:xfrm>
        </p:spPr>
        <p:txBody>
          <a:bodyPr lIns="82058" tIns="41029" rIns="82058" bIns="41029"/>
          <a:lstStyle/>
          <a:p>
            <a:r>
              <a:rPr lang="en-US" dirty="0" smtClean="0">
                <a:solidFill>
                  <a:schemeClr val="tx1"/>
                </a:solidFill>
              </a:rPr>
              <a:t>Outline</a:t>
            </a:r>
            <a:endParaRPr lang="en-US" dirty="0">
              <a:solidFill>
                <a:schemeClr val="tx1"/>
              </a:solidFill>
            </a:endParaRPr>
          </a:p>
        </p:txBody>
      </p:sp>
      <p:sp>
        <p:nvSpPr>
          <p:cNvPr id="4" name="TextBox 3"/>
          <p:cNvSpPr txBox="1"/>
          <p:nvPr/>
        </p:nvSpPr>
        <p:spPr>
          <a:xfrm>
            <a:off x="809140" y="1098652"/>
            <a:ext cx="8035633" cy="3929866"/>
          </a:xfrm>
          <a:prstGeom prst="rect">
            <a:avLst/>
          </a:prstGeom>
          <a:noFill/>
        </p:spPr>
        <p:txBody>
          <a:bodyPr wrap="square" lIns="81863" tIns="40930" rIns="81863" bIns="40930" rtlCol="0">
            <a:spAutoFit/>
          </a:bodyPr>
          <a:lstStyle/>
          <a:p>
            <a:pPr marL="457200" indent="-545649">
              <a:spcAft>
                <a:spcPts val="800"/>
              </a:spcAft>
              <a:buFontTx/>
              <a:buAutoNum type="arabicPeriod"/>
            </a:pPr>
            <a:r>
              <a:rPr lang="en-US" sz="2000" b="1" dirty="0" smtClean="0">
                <a:solidFill>
                  <a:srgbClr val="000000"/>
                </a:solidFill>
              </a:rPr>
              <a:t>Budget Planning Update</a:t>
            </a:r>
          </a:p>
          <a:p>
            <a:pPr marL="457200" indent="-545649">
              <a:spcAft>
                <a:spcPts val="600"/>
              </a:spcAft>
              <a:buFontTx/>
              <a:buAutoNum type="arabicPeriod"/>
            </a:pPr>
            <a:r>
              <a:rPr lang="en-US" sz="2000" b="1" dirty="0" smtClean="0">
                <a:solidFill>
                  <a:srgbClr val="000000"/>
                </a:solidFill>
              </a:rPr>
              <a:t>Capital Planning Updates</a:t>
            </a:r>
          </a:p>
          <a:p>
            <a:pPr marL="997401" lvl="2" indent="-171450">
              <a:spcAft>
                <a:spcPts val="600"/>
              </a:spcAft>
              <a:buFont typeface="Wingdings" panose="05000000000000000000" pitchFamily="2" charset="2"/>
              <a:buChar char="Ø"/>
            </a:pPr>
            <a:r>
              <a:rPr lang="en-US" sz="2000" b="1" dirty="0" smtClean="0">
                <a:solidFill>
                  <a:prstClr val="black"/>
                </a:solidFill>
              </a:rPr>
              <a:t> Under construction</a:t>
            </a:r>
          </a:p>
          <a:p>
            <a:pPr marL="997401" lvl="2" indent="-171450">
              <a:spcAft>
                <a:spcPts val="600"/>
              </a:spcAft>
              <a:buFont typeface="Wingdings" panose="05000000000000000000" pitchFamily="2" charset="2"/>
              <a:buChar char="Ø"/>
            </a:pPr>
            <a:r>
              <a:rPr lang="en-US" sz="2000" b="1" dirty="0">
                <a:solidFill>
                  <a:prstClr val="black"/>
                </a:solidFill>
              </a:rPr>
              <a:t> </a:t>
            </a:r>
            <a:r>
              <a:rPr lang="en-US" sz="2000" b="1" dirty="0" smtClean="0">
                <a:solidFill>
                  <a:prstClr val="black"/>
                </a:solidFill>
              </a:rPr>
              <a:t>Future capital projects</a:t>
            </a:r>
          </a:p>
          <a:p>
            <a:pPr marL="997401" lvl="2" indent="-171450">
              <a:spcAft>
                <a:spcPts val="600"/>
              </a:spcAft>
              <a:buFont typeface="Wingdings" panose="05000000000000000000" pitchFamily="2" charset="2"/>
              <a:buChar char="Ø"/>
            </a:pPr>
            <a:r>
              <a:rPr lang="en-US" sz="2000" b="1" dirty="0">
                <a:solidFill>
                  <a:prstClr val="black"/>
                </a:solidFill>
              </a:rPr>
              <a:t> </a:t>
            </a:r>
            <a:r>
              <a:rPr lang="en-US" sz="2000" b="1" dirty="0" smtClean="0">
                <a:solidFill>
                  <a:prstClr val="black"/>
                </a:solidFill>
              </a:rPr>
              <a:t>Major renovations</a:t>
            </a:r>
            <a:endParaRPr lang="en-US" sz="2000" b="1" dirty="0">
              <a:solidFill>
                <a:prstClr val="black"/>
              </a:solidFill>
            </a:endParaRPr>
          </a:p>
          <a:p>
            <a:pPr marL="457200" indent="-457200">
              <a:spcAft>
                <a:spcPts val="700"/>
              </a:spcAft>
              <a:buFont typeface="+mj-lt"/>
              <a:buAutoNum type="arabicPeriod"/>
            </a:pPr>
            <a:r>
              <a:rPr lang="en-US" sz="2000" b="1" dirty="0" smtClean="0">
                <a:solidFill>
                  <a:srgbClr val="000000"/>
                </a:solidFill>
              </a:rPr>
              <a:t>Cap and Trade Report</a:t>
            </a:r>
          </a:p>
          <a:p>
            <a:pPr marL="457200" indent="-457200">
              <a:spcAft>
                <a:spcPts val="700"/>
              </a:spcAft>
              <a:buFont typeface="+mj-lt"/>
              <a:buAutoNum type="arabicPeriod"/>
            </a:pPr>
            <a:r>
              <a:rPr lang="en-US" sz="2000" b="1" dirty="0" smtClean="0">
                <a:solidFill>
                  <a:srgbClr val="000000"/>
                </a:solidFill>
              </a:rPr>
              <a:t>Community Safety</a:t>
            </a:r>
          </a:p>
          <a:p>
            <a:pPr marL="800100" lvl="1" indent="-342900">
              <a:spcAft>
                <a:spcPts val="700"/>
              </a:spcAft>
              <a:buFont typeface="Wingdings" panose="05000000000000000000" pitchFamily="2" charset="2"/>
              <a:buChar char="Ø"/>
            </a:pPr>
            <a:r>
              <a:rPr lang="en-US" sz="2000" b="1" dirty="0" smtClean="0">
                <a:solidFill>
                  <a:srgbClr val="000000"/>
                </a:solidFill>
              </a:rPr>
              <a:t>Sexual Violence Policy Development Update</a:t>
            </a:r>
          </a:p>
          <a:p>
            <a:pPr marL="457200" indent="-457200">
              <a:spcAft>
                <a:spcPts val="700"/>
              </a:spcAft>
              <a:buFont typeface="+mj-lt"/>
              <a:buAutoNum type="arabicPeriod"/>
            </a:pPr>
            <a:r>
              <a:rPr lang="en-US" sz="2000" b="1" dirty="0" smtClean="0">
                <a:solidFill>
                  <a:srgbClr val="000000"/>
                </a:solidFill>
              </a:rPr>
              <a:t>Questions and Answers</a:t>
            </a:r>
          </a:p>
          <a:p>
            <a:pPr>
              <a:spcAft>
                <a:spcPts val="800"/>
              </a:spcAft>
            </a:pPr>
            <a:endParaRPr lang="en-US" sz="2000" b="1" dirty="0">
              <a:solidFill>
                <a:srgbClr val="000000"/>
              </a:solidFill>
            </a:endParaRPr>
          </a:p>
        </p:txBody>
      </p:sp>
      <p:sp>
        <p:nvSpPr>
          <p:cNvPr id="5" name="Left Arrow 4"/>
          <p:cNvSpPr/>
          <p:nvPr/>
        </p:nvSpPr>
        <p:spPr>
          <a:xfrm>
            <a:off x="7909978" y="1267425"/>
            <a:ext cx="790919" cy="250664"/>
          </a:xfrm>
          <a:prstGeom prst="leftArrow">
            <a:avLst/>
          </a:prstGeom>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909813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Baird Sampson Neuart Architects</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3"/>
            <a:ext cx="8834437"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6"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346447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Baird Sampson Neuart Architects</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0"/>
            <a:ext cx="8850312" cy="592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521561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6" y="0"/>
            <a:ext cx="8836025" cy="593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Baird Sampson Neuart Architects</a:t>
            </a:r>
          </a:p>
        </p:txBody>
      </p:sp>
      <p:sp>
        <p:nvSpPr>
          <p:cNvPr id="20484"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963023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Schulich School of Business -  Expansion</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pic>
        <p:nvPicPr>
          <p:cNvPr id="2355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4325" y="979170"/>
            <a:ext cx="2946400" cy="489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8486" y="891544"/>
            <a:ext cx="3014663" cy="498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46788" y="891540"/>
            <a:ext cx="3097212" cy="502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8" name="Text Box 8"/>
          <p:cNvSpPr txBox="1">
            <a:spLocks noChangeArrowheads="1"/>
          </p:cNvSpPr>
          <p:nvPr/>
        </p:nvSpPr>
        <p:spPr bwMode="auto">
          <a:xfrm>
            <a:off x="287338" y="5951220"/>
            <a:ext cx="8891587" cy="6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General Contractor Elis Don</a:t>
            </a:r>
          </a:p>
          <a:p>
            <a:pPr eaLnBrk="0" fontAlgn="base" hangingPunct="0">
              <a:spcBef>
                <a:spcPct val="50000"/>
              </a:spcBef>
              <a:spcAft>
                <a:spcPct val="0"/>
              </a:spcAft>
            </a:pPr>
            <a:r>
              <a:rPr lang="en-US" altLang="en-US" sz="1400" b="1" smtClean="0">
                <a:solidFill>
                  <a:srgbClr val="C40E17"/>
                </a:solidFill>
                <a:latin typeface="Arial Unicode MS" pitchFamily="34" charset="-128"/>
              </a:rPr>
              <a:t>      Project Managed by CSBO Facilities  Development Irina Arsene, Project Manager</a:t>
            </a:r>
          </a:p>
        </p:txBody>
      </p:sp>
    </p:spTree>
    <p:extLst>
      <p:ext uri="{BB962C8B-B14F-4D97-AF65-F5344CB8AC3E}">
        <p14:creationId xmlns:p14="http://schemas.microsoft.com/office/powerpoint/2010/main" val="3161113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http://central.apps01.yorku.ca/maps/wp-content/uploads/2010/06/fargygarsib-3-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9" y="-26670"/>
            <a:ext cx="88471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Health &amp; Science Refresh - Farquharson</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24580" name="Text Box 8"/>
          <p:cNvSpPr txBox="1">
            <a:spLocks noChangeArrowheads="1"/>
          </p:cNvSpPr>
          <p:nvPr/>
        </p:nvSpPr>
        <p:spPr bwMode="auto">
          <a:xfrm>
            <a:off x="287338" y="5951220"/>
            <a:ext cx="8891587" cy="6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Project Managed by CSBO Facilities  Planning and Renovations</a:t>
            </a:r>
          </a:p>
          <a:p>
            <a:pPr eaLnBrk="0" fontAlgn="base" hangingPunct="0">
              <a:spcBef>
                <a:spcPct val="50000"/>
              </a:spcBef>
              <a:spcAft>
                <a:spcPct val="0"/>
              </a:spcAft>
            </a:pPr>
            <a:r>
              <a:rPr lang="it-IT" altLang="en-US" sz="1400" b="1" smtClean="0">
                <a:solidFill>
                  <a:srgbClr val="C40E17"/>
                </a:solidFill>
                <a:latin typeface="Arial Unicode MS" pitchFamily="34" charset="-128"/>
              </a:rPr>
              <a:t>Adriano Morassutti </a:t>
            </a:r>
            <a:r>
              <a:rPr lang="en-US" altLang="en-US" sz="1400" b="1" smtClean="0">
                <a:solidFill>
                  <a:srgbClr val="C40E17"/>
                </a:solidFill>
                <a:latin typeface="Arial Unicode MS" pitchFamily="34" charset="-128"/>
              </a:rPr>
              <a:t>, Project Manager; Ron Ogata, Project Director</a:t>
            </a:r>
          </a:p>
        </p:txBody>
      </p:sp>
    </p:spTree>
    <p:extLst>
      <p:ext uri="{BB962C8B-B14F-4D97-AF65-F5344CB8AC3E}">
        <p14:creationId xmlns:p14="http://schemas.microsoft.com/office/powerpoint/2010/main" val="907693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4325" y="0"/>
            <a:ext cx="8829675" cy="593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Cannon Design Architects</a:t>
            </a:r>
          </a:p>
        </p:txBody>
      </p:sp>
      <p:sp>
        <p:nvSpPr>
          <p:cNvPr id="38916"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1541342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8"/>
          <p:cNvSpPr txBox="1">
            <a:spLocks noChangeArrowheads="1"/>
          </p:cNvSpPr>
          <p:nvPr/>
        </p:nvSpPr>
        <p:spPr bwMode="auto">
          <a:xfrm>
            <a:off x="287338" y="595122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Cannon Design Architects</a:t>
            </a:r>
          </a:p>
        </p:txBody>
      </p:sp>
      <p:sp>
        <p:nvSpPr>
          <p:cNvPr id="39939"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pic>
        <p:nvPicPr>
          <p:cNvPr id="39940" name="Picture 2" descr="H:\FPR\Planning\Planning &amp; Renovations mgmt\Patrick Saavedra\PS Documents\Student Centre\Images\ELEVATION_VIEW_05_HIRES_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638176"/>
            <a:ext cx="882967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448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3406775" y="5974080"/>
            <a:ext cx="5486400" cy="565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Crane Installation </a:t>
            </a:r>
            <a:r>
              <a:rPr lang="en-US" altLang="en-US" sz="1400" b="0" smtClean="0"/>
              <a:t>November 1, 2016</a:t>
            </a:r>
            <a:br>
              <a:rPr lang="en-US" altLang="en-US" sz="1400" b="0" smtClean="0"/>
            </a:br>
            <a:endParaRPr lang="en-US" altLang="en-US" sz="1400" b="0" smtClean="0"/>
          </a:p>
        </p:txBody>
      </p:sp>
      <p:pic>
        <p:nvPicPr>
          <p:cNvPr id="40963" name="Picture Placeholder 4"/>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a:stretch>
            <a:fillRect/>
          </a:stretch>
        </p:blipFill>
        <p:spPr bwMode="auto">
          <a:xfrm>
            <a:off x="314325" y="-805813"/>
            <a:ext cx="8829675" cy="66217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Placeholder 3"/>
          <p:cNvSpPr>
            <a:spLocks noGrp="1"/>
          </p:cNvSpPr>
          <p:nvPr>
            <p:ph type="body" sz="half" idx="2"/>
          </p:nvPr>
        </p:nvSpPr>
        <p:spPr bwMode="auto">
          <a:xfrm>
            <a:off x="5580063" y="7143750"/>
            <a:ext cx="5486400" cy="8058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November 1, 2016</a:t>
            </a:r>
          </a:p>
          <a:p>
            <a:endParaRPr lang="en-US" altLang="en-US" smtClean="0"/>
          </a:p>
        </p:txBody>
      </p:sp>
      <p:sp>
        <p:nvSpPr>
          <p:cNvPr id="40965"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
        <p:nvSpPr>
          <p:cNvPr id="40966" name="Text Box 8"/>
          <p:cNvSpPr txBox="1">
            <a:spLocks noChangeArrowheads="1"/>
          </p:cNvSpPr>
          <p:nvPr/>
        </p:nvSpPr>
        <p:spPr bwMode="auto">
          <a:xfrm>
            <a:off x="312738" y="5934076"/>
            <a:ext cx="8891587" cy="6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General Contractor Elis Don</a:t>
            </a:r>
          </a:p>
          <a:p>
            <a:pPr eaLnBrk="0" fontAlgn="base" hangingPunct="0">
              <a:spcBef>
                <a:spcPct val="50000"/>
              </a:spcBef>
              <a:spcAft>
                <a:spcPct val="0"/>
              </a:spcAft>
            </a:pPr>
            <a:r>
              <a:rPr lang="en-US" altLang="en-US" sz="1400" b="1" smtClean="0">
                <a:solidFill>
                  <a:srgbClr val="C40E17"/>
                </a:solidFill>
                <a:latin typeface="Arial Unicode MS" pitchFamily="34" charset="-128"/>
              </a:rPr>
              <a:t>      Project Managed by CSBO Facilities  Development Stephen Wong, Project Manager</a:t>
            </a:r>
          </a:p>
        </p:txBody>
      </p:sp>
    </p:spTree>
    <p:extLst>
      <p:ext uri="{BB962C8B-B14F-4D97-AF65-F5344CB8AC3E}">
        <p14:creationId xmlns:p14="http://schemas.microsoft.com/office/powerpoint/2010/main" val="3899277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755650" y="5772154"/>
            <a:ext cx="5486400" cy="5676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Crane Installation</a:t>
            </a:r>
          </a:p>
        </p:txBody>
      </p:sp>
      <p:sp>
        <p:nvSpPr>
          <p:cNvPr id="43011" name="Text Placeholder 3"/>
          <p:cNvSpPr>
            <a:spLocks noGrp="1"/>
          </p:cNvSpPr>
          <p:nvPr>
            <p:ph type="body" sz="half" idx="2"/>
          </p:nvPr>
        </p:nvSpPr>
        <p:spPr bwMode="auto">
          <a:xfrm>
            <a:off x="755650" y="6339844"/>
            <a:ext cx="5486400" cy="8039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January 19, 2017</a:t>
            </a:r>
          </a:p>
          <a:p>
            <a:endParaRPr lang="en-US" altLang="en-US" smtClean="0"/>
          </a:p>
        </p:txBody>
      </p:sp>
      <p:pic>
        <p:nvPicPr>
          <p:cNvPr id="43012"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4325" y="750573"/>
            <a:ext cx="88328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3"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250086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xfrm>
            <a:off x="741363" y="5772154"/>
            <a:ext cx="5486400" cy="5676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Loading Dock Preparations</a:t>
            </a:r>
          </a:p>
        </p:txBody>
      </p:sp>
      <p:sp>
        <p:nvSpPr>
          <p:cNvPr id="44035" name="Text Placeholder 3"/>
          <p:cNvSpPr>
            <a:spLocks noGrp="1"/>
          </p:cNvSpPr>
          <p:nvPr>
            <p:ph type="body" sz="half" idx="2"/>
          </p:nvPr>
        </p:nvSpPr>
        <p:spPr bwMode="auto">
          <a:xfrm>
            <a:off x="741363" y="6339844"/>
            <a:ext cx="5486400" cy="8039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January 19, 2017</a:t>
            </a:r>
          </a:p>
          <a:p>
            <a:endParaRPr lang="en-US" altLang="en-US" smtClean="0"/>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4325" y="577216"/>
            <a:ext cx="8926513"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584050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608" y="75135"/>
            <a:ext cx="8159218" cy="1034288"/>
          </a:xfrm>
        </p:spPr>
        <p:txBody>
          <a:bodyPr/>
          <a:lstStyle/>
          <a:p>
            <a:pPr algn="ctr"/>
            <a:r>
              <a:rPr lang="en-US" sz="2800" dirty="0" smtClean="0">
                <a:solidFill>
                  <a:schemeClr val="accent1"/>
                </a:solidFill>
              </a:rPr>
              <a:t>Budget Plan 2016-19</a:t>
            </a:r>
            <a:br>
              <a:rPr lang="en-US" sz="2800" dirty="0" smtClean="0">
                <a:solidFill>
                  <a:schemeClr val="accent1"/>
                </a:solidFill>
              </a:rPr>
            </a:br>
            <a:r>
              <a:rPr lang="en-US" sz="2800" dirty="0" smtClean="0">
                <a:solidFill>
                  <a:schemeClr val="accent1"/>
                </a:solidFill>
              </a:rPr>
              <a:t>(Including Projected Divisional Deficits)</a:t>
            </a:r>
            <a:endParaRPr lang="en-US" sz="2800" dirty="0">
              <a:solidFill>
                <a:schemeClr val="accent1"/>
              </a:solidFill>
            </a:endParaRPr>
          </a:p>
        </p:txBody>
      </p:sp>
      <p:pic>
        <p:nvPicPr>
          <p:cNvPr id="5" name="Picture 4" title="Operating Budget Summar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2002" y="1298871"/>
            <a:ext cx="7979999" cy="426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005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741363" y="5772154"/>
            <a:ext cx="5486400" cy="5676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mtClean="0"/>
              <a:t>WebCam</a:t>
            </a:r>
          </a:p>
        </p:txBody>
      </p:sp>
      <p:sp>
        <p:nvSpPr>
          <p:cNvPr id="45059" name="Text Placeholder 3"/>
          <p:cNvSpPr>
            <a:spLocks noGrp="1"/>
          </p:cNvSpPr>
          <p:nvPr>
            <p:ph type="body" sz="half" idx="2"/>
          </p:nvPr>
        </p:nvSpPr>
        <p:spPr bwMode="auto">
          <a:xfrm>
            <a:off x="741363" y="6339844"/>
            <a:ext cx="5486400" cy="8039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February 2, 2017</a:t>
            </a:r>
          </a:p>
          <a:p>
            <a:endParaRPr lang="en-US" altLang="en-US" smtClean="0"/>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b="13228"/>
          <a:stretch>
            <a:fillRect/>
          </a:stretch>
        </p:blipFill>
        <p:spPr bwMode="auto">
          <a:xfrm>
            <a:off x="315914" y="701040"/>
            <a:ext cx="8828087"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1" name="Rectangle 6"/>
          <p:cNvSpPr>
            <a:spLocks noChangeArrowheads="1"/>
          </p:cNvSpPr>
          <p:nvPr/>
        </p:nvSpPr>
        <p:spPr bwMode="auto">
          <a:xfrm>
            <a:off x="323850" y="-26670"/>
            <a:ext cx="8869363"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3600" smtClean="0">
                <a:solidFill>
                  <a:srgbClr val="C40E17"/>
                </a:solidFill>
                <a:latin typeface="Arial" charset="0"/>
              </a:rPr>
              <a:t>New Student Centre</a:t>
            </a:r>
            <a:r>
              <a:rPr lang="en-US" altLang="en-US" smtClean="0">
                <a:solidFill>
                  <a:srgbClr val="C40E17"/>
                </a:solidFill>
                <a:latin typeface="Arial" charset="0"/>
              </a:rPr>
              <a:t/>
            </a:r>
            <a:br>
              <a:rPr lang="en-US" altLang="en-US" smtClean="0">
                <a:solidFill>
                  <a:srgbClr val="C40E17"/>
                </a:solidFill>
                <a:latin typeface="Arial" charset="0"/>
              </a:rPr>
            </a:br>
            <a:endParaRPr lang="en-US" altLang="en-US" sz="2000" smtClean="0">
              <a:solidFill>
                <a:srgbClr val="C40E17"/>
              </a:solidFill>
              <a:latin typeface="Arial" charset="0"/>
            </a:endParaRPr>
          </a:p>
        </p:txBody>
      </p:sp>
    </p:spTree>
    <p:extLst>
      <p:ext uri="{BB962C8B-B14F-4D97-AF65-F5344CB8AC3E}">
        <p14:creationId xmlns:p14="http://schemas.microsoft.com/office/powerpoint/2010/main" val="3344161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3" name="object 3"/>
          <p:cNvSpPr/>
          <p:nvPr/>
        </p:nvSpPr>
        <p:spPr>
          <a:xfrm>
            <a:off x="0" y="0"/>
            <a:ext cx="9144000" cy="4267200"/>
          </a:xfrm>
          <a:custGeom>
            <a:avLst/>
            <a:gdLst/>
            <a:ahLst/>
            <a:cxnLst/>
            <a:rect l="l" t="t" r="r" b="b"/>
            <a:pathLst>
              <a:path w="9144000" h="4267200">
                <a:moveTo>
                  <a:pt x="0" y="4267200"/>
                </a:moveTo>
                <a:lnTo>
                  <a:pt x="9144000" y="4267200"/>
                </a:lnTo>
                <a:lnTo>
                  <a:pt x="9144000" y="0"/>
                </a:lnTo>
                <a:lnTo>
                  <a:pt x="0" y="0"/>
                </a:lnTo>
                <a:lnTo>
                  <a:pt x="0" y="4267200"/>
                </a:lnTo>
                <a:close/>
              </a:path>
            </a:pathLst>
          </a:custGeom>
          <a:solidFill>
            <a:srgbClr val="DD3135"/>
          </a:solidFill>
        </p:spPr>
        <p:txBody>
          <a:bodyPr wrap="square" lIns="0" tIns="0" rIns="0" bIns="0" rtlCol="0"/>
          <a:lstStyle/>
          <a:p>
            <a:endParaRPr>
              <a:solidFill>
                <a:prstClr val="black"/>
              </a:solidFill>
            </a:endParaRPr>
          </a:p>
        </p:txBody>
      </p:sp>
      <p:sp>
        <p:nvSpPr>
          <p:cNvPr id="4" name="object 4"/>
          <p:cNvSpPr/>
          <p:nvPr/>
        </p:nvSpPr>
        <p:spPr>
          <a:xfrm>
            <a:off x="0" y="4267200"/>
            <a:ext cx="9144000" cy="2590800"/>
          </a:xfrm>
          <a:custGeom>
            <a:avLst/>
            <a:gdLst/>
            <a:ahLst/>
            <a:cxnLst/>
            <a:rect l="l" t="t" r="r" b="b"/>
            <a:pathLst>
              <a:path w="9144000" h="2590800">
                <a:moveTo>
                  <a:pt x="0" y="2590800"/>
                </a:moveTo>
                <a:lnTo>
                  <a:pt x="9144000" y="2590800"/>
                </a:lnTo>
                <a:lnTo>
                  <a:pt x="9144000" y="0"/>
                </a:lnTo>
                <a:lnTo>
                  <a:pt x="0" y="0"/>
                </a:lnTo>
                <a:lnTo>
                  <a:pt x="0" y="259080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3890966" y="5181601"/>
            <a:ext cx="1594179" cy="1221065"/>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6" name="object 6"/>
          <p:cNvSpPr txBox="1"/>
          <p:nvPr/>
        </p:nvSpPr>
        <p:spPr>
          <a:xfrm>
            <a:off x="391827" y="1098155"/>
            <a:ext cx="8284845" cy="984885"/>
          </a:xfrm>
          <a:prstGeom prst="rect">
            <a:avLst/>
          </a:prstGeom>
        </p:spPr>
        <p:txBody>
          <a:bodyPr vert="horz" wrap="square" lIns="0" tIns="0" rIns="0" bIns="0" rtlCol="0">
            <a:spAutoFit/>
          </a:bodyPr>
          <a:lstStyle/>
          <a:p>
            <a:pPr algn="ctr"/>
            <a:r>
              <a:rPr sz="3600" spc="-400" dirty="0">
                <a:solidFill>
                  <a:srgbClr val="FFFFFF"/>
                </a:solidFill>
                <a:latin typeface="Arial"/>
                <a:cs typeface="Arial"/>
              </a:rPr>
              <a:t>T</a:t>
            </a:r>
            <a:r>
              <a:rPr sz="3600" dirty="0">
                <a:solidFill>
                  <a:srgbClr val="FFFFFF"/>
                </a:solidFill>
                <a:latin typeface="Arial"/>
                <a:cs typeface="Arial"/>
              </a:rPr>
              <a:t>oron</a:t>
            </a:r>
            <a:r>
              <a:rPr sz="3600" spc="-5" dirty="0">
                <a:solidFill>
                  <a:srgbClr val="FFFFFF"/>
                </a:solidFill>
                <a:latin typeface="Arial"/>
                <a:cs typeface="Arial"/>
              </a:rPr>
              <a:t>t</a:t>
            </a:r>
            <a:r>
              <a:rPr sz="3600" dirty="0">
                <a:solidFill>
                  <a:srgbClr val="FFFFFF"/>
                </a:solidFill>
                <a:latin typeface="Arial"/>
                <a:cs typeface="Arial"/>
              </a:rPr>
              <a:t>o</a:t>
            </a:r>
            <a:r>
              <a:rPr sz="3600" spc="-75" dirty="0">
                <a:solidFill>
                  <a:srgbClr val="FFFFFF"/>
                </a:solidFill>
                <a:latin typeface="Arial"/>
                <a:cs typeface="Arial"/>
              </a:rPr>
              <a:t> </a:t>
            </a:r>
            <a:r>
              <a:rPr sz="3600" spc="-340" dirty="0">
                <a:solidFill>
                  <a:srgbClr val="FFFFFF"/>
                </a:solidFill>
                <a:latin typeface="Arial"/>
                <a:cs typeface="Arial"/>
              </a:rPr>
              <a:t>Y</a:t>
            </a:r>
            <a:r>
              <a:rPr sz="3600" dirty="0">
                <a:solidFill>
                  <a:srgbClr val="FFFFFF"/>
                </a:solidFill>
                <a:latin typeface="Arial"/>
                <a:cs typeface="Arial"/>
              </a:rPr>
              <a:t>or</a:t>
            </a:r>
            <a:r>
              <a:rPr sz="3600" spc="-5" dirty="0">
                <a:solidFill>
                  <a:srgbClr val="FFFFFF"/>
                </a:solidFill>
                <a:latin typeface="Arial"/>
                <a:cs typeface="Arial"/>
              </a:rPr>
              <a:t>k</a:t>
            </a:r>
            <a:r>
              <a:rPr sz="3600" dirty="0">
                <a:solidFill>
                  <a:srgbClr val="FFFFFF"/>
                </a:solidFill>
                <a:latin typeface="Arial"/>
                <a:cs typeface="Arial"/>
              </a:rPr>
              <a:t>-Spadina</a:t>
            </a:r>
            <a:r>
              <a:rPr sz="3600" spc="-30" dirty="0">
                <a:solidFill>
                  <a:srgbClr val="FFFFFF"/>
                </a:solidFill>
                <a:latin typeface="Arial"/>
                <a:cs typeface="Arial"/>
              </a:rPr>
              <a:t> </a:t>
            </a:r>
            <a:r>
              <a:rPr sz="3600" dirty="0">
                <a:solidFill>
                  <a:srgbClr val="FFFFFF"/>
                </a:solidFill>
                <a:latin typeface="Arial"/>
                <a:cs typeface="Arial"/>
              </a:rPr>
              <a:t>Subway</a:t>
            </a:r>
            <a:r>
              <a:rPr sz="3600" spc="-20" dirty="0">
                <a:solidFill>
                  <a:srgbClr val="FFFFFF"/>
                </a:solidFill>
                <a:latin typeface="Arial"/>
                <a:cs typeface="Arial"/>
              </a:rPr>
              <a:t> </a:t>
            </a:r>
            <a:r>
              <a:rPr sz="3600" dirty="0">
                <a:solidFill>
                  <a:srgbClr val="FFFFFF"/>
                </a:solidFill>
                <a:latin typeface="Arial"/>
                <a:cs typeface="Arial"/>
              </a:rPr>
              <a:t>Ex</a:t>
            </a:r>
            <a:r>
              <a:rPr sz="3600" spc="-5" dirty="0">
                <a:solidFill>
                  <a:srgbClr val="FFFFFF"/>
                </a:solidFill>
                <a:latin typeface="Arial"/>
                <a:cs typeface="Arial"/>
              </a:rPr>
              <a:t>t</a:t>
            </a:r>
            <a:r>
              <a:rPr sz="3600" dirty="0">
                <a:solidFill>
                  <a:srgbClr val="FFFFFF"/>
                </a:solidFill>
                <a:latin typeface="Arial"/>
                <a:cs typeface="Arial"/>
              </a:rPr>
              <a:t>ension</a:t>
            </a:r>
            <a:endParaRPr sz="3600">
              <a:solidFill>
                <a:prstClr val="black"/>
              </a:solidFill>
              <a:latin typeface="Arial"/>
              <a:cs typeface="Arial"/>
            </a:endParaRPr>
          </a:p>
          <a:p>
            <a:pPr algn="ctr">
              <a:spcBef>
                <a:spcPts val="20"/>
              </a:spcBef>
            </a:pPr>
            <a:r>
              <a:rPr sz="2800" i="1" spc="-20" dirty="0">
                <a:solidFill>
                  <a:srgbClr val="FFFFFF"/>
                </a:solidFill>
                <a:latin typeface="Arial"/>
                <a:cs typeface="Arial"/>
              </a:rPr>
              <a:t>Im</a:t>
            </a:r>
            <a:r>
              <a:rPr sz="2800" i="1" spc="-10" dirty="0">
                <a:solidFill>
                  <a:srgbClr val="FFFFFF"/>
                </a:solidFill>
                <a:latin typeface="Arial"/>
                <a:cs typeface="Arial"/>
              </a:rPr>
              <a:t>pact</a:t>
            </a:r>
            <a:r>
              <a:rPr sz="2800" i="1" dirty="0">
                <a:solidFill>
                  <a:srgbClr val="FFFFFF"/>
                </a:solidFill>
                <a:latin typeface="Arial"/>
                <a:cs typeface="Arial"/>
              </a:rPr>
              <a:t> </a:t>
            </a:r>
            <a:r>
              <a:rPr sz="2800" i="1" spc="-15" dirty="0">
                <a:solidFill>
                  <a:srgbClr val="FFFFFF"/>
                </a:solidFill>
                <a:latin typeface="Arial"/>
                <a:cs typeface="Arial"/>
              </a:rPr>
              <a:t>o</a:t>
            </a:r>
            <a:r>
              <a:rPr sz="2800" i="1" spc="-20" dirty="0">
                <a:solidFill>
                  <a:srgbClr val="FFFFFF"/>
                </a:solidFill>
                <a:latin typeface="Arial"/>
                <a:cs typeface="Arial"/>
              </a:rPr>
              <a:t>n</a:t>
            </a:r>
            <a:r>
              <a:rPr sz="2800" i="1" spc="-55" dirty="0">
                <a:solidFill>
                  <a:srgbClr val="FFFFFF"/>
                </a:solidFill>
                <a:latin typeface="Arial"/>
                <a:cs typeface="Arial"/>
              </a:rPr>
              <a:t> </a:t>
            </a:r>
            <a:r>
              <a:rPr sz="2800" i="1" spc="-185" dirty="0">
                <a:solidFill>
                  <a:srgbClr val="FFFFFF"/>
                </a:solidFill>
                <a:latin typeface="Arial"/>
                <a:cs typeface="Arial"/>
              </a:rPr>
              <a:t>Y</a:t>
            </a:r>
            <a:r>
              <a:rPr sz="2800" i="1" spc="-10" dirty="0">
                <a:solidFill>
                  <a:srgbClr val="FFFFFF"/>
                </a:solidFill>
                <a:latin typeface="Arial"/>
                <a:cs typeface="Arial"/>
              </a:rPr>
              <a:t>or</a:t>
            </a:r>
            <a:r>
              <a:rPr sz="2800" i="1" spc="-15" dirty="0">
                <a:solidFill>
                  <a:srgbClr val="FFFFFF"/>
                </a:solidFill>
                <a:latin typeface="Arial"/>
                <a:cs typeface="Arial"/>
              </a:rPr>
              <a:t>k</a:t>
            </a:r>
            <a:r>
              <a:rPr sz="2800" i="1" spc="5" dirty="0">
                <a:solidFill>
                  <a:srgbClr val="FFFFFF"/>
                </a:solidFill>
                <a:latin typeface="Arial"/>
                <a:cs typeface="Arial"/>
              </a:rPr>
              <a:t> </a:t>
            </a:r>
            <a:r>
              <a:rPr sz="2800" i="1" spc="-30" dirty="0">
                <a:solidFill>
                  <a:srgbClr val="FFFFFF"/>
                </a:solidFill>
                <a:latin typeface="Arial"/>
                <a:cs typeface="Arial"/>
              </a:rPr>
              <a:t>U</a:t>
            </a:r>
            <a:r>
              <a:rPr sz="2800" i="1" spc="-15" dirty="0">
                <a:solidFill>
                  <a:srgbClr val="FFFFFF"/>
                </a:solidFill>
                <a:latin typeface="Arial"/>
                <a:cs typeface="Arial"/>
              </a:rPr>
              <a:t>n</a:t>
            </a:r>
            <a:r>
              <a:rPr sz="2800" i="1" spc="-10" dirty="0">
                <a:solidFill>
                  <a:srgbClr val="FFFFFF"/>
                </a:solidFill>
                <a:latin typeface="Arial"/>
                <a:cs typeface="Arial"/>
              </a:rPr>
              <a:t>iversity</a:t>
            </a:r>
            <a:endParaRPr sz="2800">
              <a:solidFill>
                <a:prstClr val="black"/>
              </a:solidFill>
              <a:latin typeface="Arial"/>
              <a:cs typeface="Arial"/>
            </a:endParaRPr>
          </a:p>
        </p:txBody>
      </p:sp>
      <p:sp>
        <p:nvSpPr>
          <p:cNvPr id="7" name="object 7"/>
          <p:cNvSpPr txBox="1"/>
          <p:nvPr/>
        </p:nvSpPr>
        <p:spPr>
          <a:xfrm>
            <a:off x="2510186" y="3696608"/>
            <a:ext cx="3970020" cy="543739"/>
          </a:xfrm>
          <a:prstGeom prst="rect">
            <a:avLst/>
          </a:prstGeom>
        </p:spPr>
        <p:txBody>
          <a:bodyPr vert="horz" wrap="square" lIns="0" tIns="0" rIns="0" bIns="0" rtlCol="0">
            <a:spAutoFit/>
          </a:bodyPr>
          <a:lstStyle/>
          <a:p>
            <a:pPr algn="ctr"/>
            <a:r>
              <a:rPr dirty="0">
                <a:solidFill>
                  <a:srgbClr val="FFFFFF"/>
                </a:solidFill>
                <a:latin typeface="Arial"/>
                <a:cs typeface="Arial"/>
              </a:rPr>
              <a:t>S</a:t>
            </a:r>
            <a:r>
              <a:rPr spc="-10" dirty="0">
                <a:solidFill>
                  <a:srgbClr val="FFFFFF"/>
                </a:solidFill>
                <a:latin typeface="Arial"/>
                <a:cs typeface="Arial"/>
              </a:rPr>
              <a:t>en</a:t>
            </a:r>
            <a:r>
              <a:rPr spc="-5" dirty="0">
                <a:solidFill>
                  <a:srgbClr val="FFFFFF"/>
                </a:solidFill>
                <a:latin typeface="Arial"/>
                <a:cs typeface="Arial"/>
              </a:rPr>
              <a:t>i</a:t>
            </a:r>
            <a:r>
              <a:rPr spc="-10" dirty="0">
                <a:solidFill>
                  <a:srgbClr val="FFFFFF"/>
                </a:solidFill>
                <a:latin typeface="Arial"/>
                <a:cs typeface="Arial"/>
              </a:rPr>
              <a:t>o</a:t>
            </a:r>
            <a:r>
              <a:rPr dirty="0">
                <a:solidFill>
                  <a:srgbClr val="FFFFFF"/>
                </a:solidFill>
                <a:latin typeface="Arial"/>
                <a:cs typeface="Arial"/>
              </a:rPr>
              <a:t>r</a:t>
            </a:r>
            <a:r>
              <a:rPr spc="-85" dirty="0">
                <a:solidFill>
                  <a:srgbClr val="FFFFFF"/>
                </a:solidFill>
                <a:latin typeface="Arial"/>
                <a:cs typeface="Arial"/>
              </a:rPr>
              <a:t> </a:t>
            </a:r>
            <a:r>
              <a:rPr dirty="0">
                <a:solidFill>
                  <a:srgbClr val="FFFFFF"/>
                </a:solidFill>
                <a:latin typeface="Arial"/>
                <a:cs typeface="Arial"/>
              </a:rPr>
              <a:t>A</a:t>
            </a:r>
            <a:r>
              <a:rPr spc="-10" dirty="0">
                <a:solidFill>
                  <a:srgbClr val="FFFFFF"/>
                </a:solidFill>
                <a:latin typeface="Arial"/>
                <a:cs typeface="Arial"/>
              </a:rPr>
              <a:t>d</a:t>
            </a:r>
            <a:r>
              <a:rPr dirty="0">
                <a:solidFill>
                  <a:srgbClr val="FFFFFF"/>
                </a:solidFill>
                <a:latin typeface="Arial"/>
                <a:cs typeface="Arial"/>
              </a:rPr>
              <a:t>m</a:t>
            </a:r>
            <a:r>
              <a:rPr spc="-5" dirty="0">
                <a:solidFill>
                  <a:srgbClr val="FFFFFF"/>
                </a:solidFill>
                <a:latin typeface="Arial"/>
                <a:cs typeface="Arial"/>
              </a:rPr>
              <a:t>i</a:t>
            </a:r>
            <a:r>
              <a:rPr spc="-10" dirty="0">
                <a:solidFill>
                  <a:srgbClr val="FFFFFF"/>
                </a:solidFill>
                <a:latin typeface="Arial"/>
                <a:cs typeface="Arial"/>
              </a:rPr>
              <a:t>n</a:t>
            </a:r>
            <a:r>
              <a:rPr spc="-5" dirty="0">
                <a:solidFill>
                  <a:srgbClr val="FFFFFF"/>
                </a:solidFill>
                <a:latin typeface="Arial"/>
                <a:cs typeface="Arial"/>
              </a:rPr>
              <a:t>i</a:t>
            </a:r>
            <a:r>
              <a:rPr dirty="0">
                <a:solidFill>
                  <a:srgbClr val="FFFFFF"/>
                </a:solidFill>
                <a:latin typeface="Arial"/>
                <a:cs typeface="Arial"/>
              </a:rPr>
              <a:t>str</a:t>
            </a:r>
            <a:r>
              <a:rPr spc="-10" dirty="0">
                <a:solidFill>
                  <a:srgbClr val="FFFFFF"/>
                </a:solidFill>
                <a:latin typeface="Arial"/>
                <a:cs typeface="Arial"/>
              </a:rPr>
              <a:t>a</a:t>
            </a:r>
            <a:r>
              <a:rPr dirty="0">
                <a:solidFill>
                  <a:srgbClr val="FFFFFF"/>
                </a:solidFill>
                <a:latin typeface="Arial"/>
                <a:cs typeface="Arial"/>
              </a:rPr>
              <a:t>t</a:t>
            </a:r>
            <a:r>
              <a:rPr spc="-10" dirty="0">
                <a:solidFill>
                  <a:srgbClr val="FFFFFF"/>
                </a:solidFill>
                <a:latin typeface="Arial"/>
                <a:cs typeface="Arial"/>
              </a:rPr>
              <a:t>o</a:t>
            </a:r>
            <a:r>
              <a:rPr dirty="0">
                <a:solidFill>
                  <a:srgbClr val="FFFFFF"/>
                </a:solidFill>
                <a:latin typeface="Arial"/>
                <a:cs typeface="Arial"/>
              </a:rPr>
              <a:t>rs</a:t>
            </a:r>
            <a:r>
              <a:rPr spc="15" dirty="0">
                <a:solidFill>
                  <a:srgbClr val="FFFFFF"/>
                </a:solidFill>
                <a:latin typeface="Arial"/>
                <a:cs typeface="Arial"/>
              </a:rPr>
              <a:t> </a:t>
            </a:r>
            <a:r>
              <a:rPr dirty="0">
                <a:solidFill>
                  <a:srgbClr val="FFFFFF"/>
                </a:solidFill>
                <a:latin typeface="Arial"/>
                <a:cs typeface="Arial"/>
              </a:rPr>
              <a:t>Gr</a:t>
            </a:r>
            <a:r>
              <a:rPr spc="-10" dirty="0">
                <a:solidFill>
                  <a:srgbClr val="FFFFFF"/>
                </a:solidFill>
                <a:latin typeface="Arial"/>
                <a:cs typeface="Arial"/>
              </a:rPr>
              <a:t>ou</a:t>
            </a:r>
            <a:r>
              <a:rPr dirty="0">
                <a:solidFill>
                  <a:srgbClr val="FFFFFF"/>
                </a:solidFill>
                <a:latin typeface="Arial"/>
                <a:cs typeface="Arial"/>
              </a:rPr>
              <a:t>p</a:t>
            </a:r>
            <a:r>
              <a:rPr spc="-5" dirty="0">
                <a:solidFill>
                  <a:srgbClr val="FFFFFF"/>
                </a:solidFill>
                <a:latin typeface="Arial"/>
                <a:cs typeface="Arial"/>
              </a:rPr>
              <a:t> </a:t>
            </a:r>
            <a:r>
              <a:rPr dirty="0">
                <a:solidFill>
                  <a:srgbClr val="FFFFFF"/>
                </a:solidFill>
                <a:latin typeface="Arial"/>
                <a:cs typeface="Arial"/>
              </a:rPr>
              <a:t>E</a:t>
            </a:r>
            <a:r>
              <a:rPr spc="-15" dirty="0">
                <a:solidFill>
                  <a:srgbClr val="FFFFFF"/>
                </a:solidFill>
                <a:latin typeface="Arial"/>
                <a:cs typeface="Arial"/>
              </a:rPr>
              <a:t>x</a:t>
            </a:r>
            <a:r>
              <a:rPr dirty="0">
                <a:solidFill>
                  <a:srgbClr val="FFFFFF"/>
                </a:solidFill>
                <a:latin typeface="Arial"/>
                <a:cs typeface="Arial"/>
              </a:rPr>
              <a:t>c</a:t>
            </a:r>
            <a:r>
              <a:rPr spc="-10" dirty="0">
                <a:solidFill>
                  <a:srgbClr val="FFFFFF"/>
                </a:solidFill>
                <a:latin typeface="Arial"/>
                <a:cs typeface="Arial"/>
              </a:rPr>
              <a:t>hange</a:t>
            </a:r>
            <a:endParaRPr>
              <a:solidFill>
                <a:prstClr val="black"/>
              </a:solidFill>
              <a:latin typeface="Arial"/>
              <a:cs typeface="Arial"/>
            </a:endParaRPr>
          </a:p>
          <a:p>
            <a:pPr marL="1270" algn="ctr">
              <a:spcBef>
                <a:spcPts val="400"/>
              </a:spcBef>
            </a:pPr>
            <a:r>
              <a:rPr sz="1400" spc="-10" dirty="0">
                <a:solidFill>
                  <a:srgbClr val="FFFFFF"/>
                </a:solidFill>
                <a:latin typeface="Arial"/>
                <a:cs typeface="Arial"/>
              </a:rPr>
              <a:t>F</a:t>
            </a:r>
            <a:r>
              <a:rPr sz="1400" spc="-5" dirty="0">
                <a:solidFill>
                  <a:srgbClr val="FFFFFF"/>
                </a:solidFill>
                <a:latin typeface="Arial"/>
                <a:cs typeface="Arial"/>
              </a:rPr>
              <a:t>e</a:t>
            </a:r>
            <a:r>
              <a:rPr sz="1400" dirty="0">
                <a:solidFill>
                  <a:srgbClr val="FFFFFF"/>
                </a:solidFill>
                <a:latin typeface="Arial"/>
                <a:cs typeface="Arial"/>
              </a:rPr>
              <a:t>bru</a:t>
            </a:r>
            <a:r>
              <a:rPr sz="1400" spc="-5" dirty="0">
                <a:solidFill>
                  <a:srgbClr val="FFFFFF"/>
                </a:solidFill>
                <a:latin typeface="Arial"/>
                <a:cs typeface="Arial"/>
              </a:rPr>
              <a:t>a</a:t>
            </a:r>
            <a:r>
              <a:rPr sz="1400" dirty="0">
                <a:solidFill>
                  <a:srgbClr val="FFFFFF"/>
                </a:solidFill>
                <a:latin typeface="Arial"/>
                <a:cs typeface="Arial"/>
              </a:rPr>
              <a:t>ry</a:t>
            </a:r>
            <a:r>
              <a:rPr sz="1400" spc="-40" dirty="0">
                <a:solidFill>
                  <a:srgbClr val="FFFFFF"/>
                </a:solidFill>
                <a:latin typeface="Arial"/>
                <a:cs typeface="Arial"/>
              </a:rPr>
              <a:t> </a:t>
            </a:r>
            <a:r>
              <a:rPr sz="1400" dirty="0">
                <a:solidFill>
                  <a:srgbClr val="FFFFFF"/>
                </a:solidFill>
                <a:latin typeface="Arial"/>
                <a:cs typeface="Arial"/>
              </a:rPr>
              <a:t>1</a:t>
            </a:r>
            <a:r>
              <a:rPr sz="1400" spc="-5" dirty="0">
                <a:solidFill>
                  <a:srgbClr val="FFFFFF"/>
                </a:solidFill>
                <a:latin typeface="Arial"/>
                <a:cs typeface="Arial"/>
              </a:rPr>
              <a:t>0</a:t>
            </a:r>
            <a:r>
              <a:rPr sz="1400" dirty="0">
                <a:solidFill>
                  <a:srgbClr val="FFFFFF"/>
                </a:solidFill>
                <a:latin typeface="Arial"/>
                <a:cs typeface="Arial"/>
              </a:rPr>
              <a:t>,</a:t>
            </a:r>
            <a:r>
              <a:rPr sz="1400" spc="-15" dirty="0">
                <a:solidFill>
                  <a:srgbClr val="FFFFFF"/>
                </a:solidFill>
                <a:latin typeface="Arial"/>
                <a:cs typeface="Arial"/>
              </a:rPr>
              <a:t> </a:t>
            </a:r>
            <a:r>
              <a:rPr sz="1400" spc="-5" dirty="0">
                <a:solidFill>
                  <a:srgbClr val="FFFFFF"/>
                </a:solidFill>
                <a:latin typeface="Arial"/>
                <a:cs typeface="Arial"/>
              </a:rPr>
              <a:t>2</a:t>
            </a:r>
            <a:r>
              <a:rPr sz="1400" dirty="0">
                <a:solidFill>
                  <a:srgbClr val="FFFFFF"/>
                </a:solidFill>
                <a:latin typeface="Arial"/>
                <a:cs typeface="Arial"/>
              </a:rPr>
              <a:t>017</a:t>
            </a:r>
            <a:endParaRPr sz="1400">
              <a:solidFill>
                <a:prstClr val="black"/>
              </a:solidFill>
              <a:latin typeface="Arial"/>
              <a:cs typeface="Arial"/>
            </a:endParaRPr>
          </a:p>
        </p:txBody>
      </p:sp>
    </p:spTree>
    <p:extLst>
      <p:ext uri="{BB962C8B-B14F-4D97-AF65-F5344CB8AC3E}">
        <p14:creationId xmlns:p14="http://schemas.microsoft.com/office/powerpoint/2010/main" val="3655480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9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995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276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582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044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4375" y="539751"/>
            <a:ext cx="7715250" cy="57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549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4375" y="539751"/>
            <a:ext cx="7715250" cy="57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149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43277"/>
          <a:stretch/>
        </p:blipFill>
        <p:spPr bwMode="auto">
          <a:xfrm>
            <a:off x="221343" y="838200"/>
            <a:ext cx="3937419" cy="420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1343" y="366441"/>
            <a:ext cx="5923416"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The Quad Student Housing Community</a:t>
            </a:r>
            <a:endParaRPr lang="en-US" sz="24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21344" y="5226794"/>
            <a:ext cx="8770257" cy="1323439"/>
          </a:xfrm>
          <a:prstGeom prst="rect">
            <a:avLst/>
          </a:prstGeom>
          <a:noFill/>
        </p:spPr>
        <p:txBody>
          <a:bodyPr wrap="square" rtlCol="0">
            <a:spAutoFit/>
          </a:bodyPr>
          <a:lstStyle/>
          <a:p>
            <a:r>
              <a:rPr lang="en-US" sz="2000" dirty="0" smtClean="0">
                <a:solidFill>
                  <a:prstClr val="black"/>
                </a:solidFill>
                <a:latin typeface="Arial" panose="020B0604020202020204" pitchFamily="34" charset="0"/>
                <a:cs typeface="Arial" panose="020B0604020202020204" pitchFamily="34" charset="0"/>
              </a:rPr>
              <a:t>The Quad includes two buildings, located on the south side of the Pond Road, east of Sentinel Road. The project includes 812 beds of new student housing, available exclusively to York University and Seneca @ York students. The project also includes ground floor retail along the Pond Road.</a:t>
            </a:r>
            <a:endParaRPr lang="en-US" sz="20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31057"/>
          <a:stretch/>
        </p:blipFill>
        <p:spPr>
          <a:xfrm>
            <a:off x="4352202" y="828096"/>
            <a:ext cx="4515916" cy="4210896"/>
          </a:xfrm>
          <a:prstGeom prst="rect">
            <a:avLst/>
          </a:prstGeom>
        </p:spPr>
      </p:pic>
    </p:spTree>
    <p:extLst>
      <p:ext uri="{BB962C8B-B14F-4D97-AF65-F5344CB8AC3E}">
        <p14:creationId xmlns:p14="http://schemas.microsoft.com/office/powerpoint/2010/main" val="3620311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492" y="227719"/>
            <a:ext cx="4390946"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The Quad: February 19, 2016</a:t>
            </a:r>
            <a:endParaRPr lang="en-US" sz="2400" b="1" dirty="0">
              <a:solidFill>
                <a:srgbClr val="FF0000"/>
              </a:solidFill>
              <a:latin typeface="Arial" panose="020B0604020202020204" pitchFamily="34" charset="0"/>
              <a:cs typeface="Arial" panose="020B0604020202020204" pitchFamily="34" charset="0"/>
            </a:endParaRPr>
          </a:p>
        </p:txBody>
      </p:sp>
      <p:pic>
        <p:nvPicPr>
          <p:cNvPr id="1026" name="Picture 2" descr="C:\Users\edeyc\Downloads\The_Quad_Student_Community-20160219-140843.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1539"/>
          <a:stretch/>
        </p:blipFill>
        <p:spPr bwMode="auto">
          <a:xfrm>
            <a:off x="345830" y="838200"/>
            <a:ext cx="7809949"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90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pital Market Performance &#10;(Endowment and Pension Fund)&#10;"/>
          <p:cNvSpPr>
            <a:spLocks noGrp="1"/>
          </p:cNvSpPr>
          <p:nvPr>
            <p:ph type="title"/>
          </p:nvPr>
        </p:nvSpPr>
        <p:spPr>
          <a:xfrm>
            <a:off x="457200" y="106018"/>
            <a:ext cx="8382000" cy="1143000"/>
          </a:xfrm>
        </p:spPr>
        <p:txBody>
          <a:bodyPr>
            <a:normAutofit/>
          </a:bodyPr>
          <a:lstStyle/>
          <a:p>
            <a:pPr algn="ctr"/>
            <a:r>
              <a:rPr lang="en-US" sz="2800" dirty="0" smtClean="0">
                <a:solidFill>
                  <a:schemeClr val="accent1"/>
                </a:solidFill>
              </a:rPr>
              <a:t>Capital Market Performance </a:t>
            </a:r>
            <a:br>
              <a:rPr lang="en-US" sz="2800" dirty="0" smtClean="0">
                <a:solidFill>
                  <a:schemeClr val="accent1"/>
                </a:solidFill>
              </a:rPr>
            </a:br>
            <a:r>
              <a:rPr lang="en-US" sz="2800" dirty="0" smtClean="0">
                <a:solidFill>
                  <a:schemeClr val="accent1"/>
                </a:solidFill>
              </a:rPr>
              <a:t>(Endowment and Pension Fund)</a:t>
            </a:r>
            <a:endParaRPr lang="en-US" sz="2800" dirty="0">
              <a:solidFill>
                <a:schemeClr val="accent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25791519"/>
              </p:ext>
            </p:extLst>
          </p:nvPr>
        </p:nvGraphicFramePr>
        <p:xfrm>
          <a:off x="319747" y="1619235"/>
          <a:ext cx="4273354" cy="2097577"/>
        </p:xfrm>
        <a:graphic>
          <a:graphicData uri="http://schemas.openxmlformats.org/drawingml/2006/table">
            <a:tbl>
              <a:tblPr/>
              <a:tblGrid>
                <a:gridCol w="118157"/>
                <a:gridCol w="151916"/>
                <a:gridCol w="1831437"/>
                <a:gridCol w="624546"/>
                <a:gridCol w="112394"/>
                <a:gridCol w="230824"/>
                <a:gridCol w="987458"/>
                <a:gridCol w="118157"/>
                <a:gridCol w="98465"/>
              </a:tblGrid>
              <a:tr h="413557">
                <a:tc gridSpan="9">
                  <a:txBody>
                    <a:bodyPr/>
                    <a:lstStyle/>
                    <a:p>
                      <a:pPr algn="ctr" fontAlgn="ctr"/>
                      <a:r>
                        <a:rPr lang="en-US" sz="1400" b="1" i="0" u="none" strike="noStrike" dirty="0">
                          <a:solidFill>
                            <a:srgbClr val="000000"/>
                          </a:solidFill>
                          <a:effectLst/>
                          <a:latin typeface="Arial"/>
                        </a:rPr>
                        <a:t>Endowment Performance to December 2016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5260">
                <a:tc>
                  <a:txBody>
                    <a:bodyPr/>
                    <a:lstStyle/>
                    <a:p>
                      <a:pPr algn="l" fontAlgn="b"/>
                      <a:r>
                        <a:rPr lang="en-US" sz="1100" b="0" i="0" u="none" strike="noStrike">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46482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gridSpan="2">
                  <a:txBody>
                    <a:bodyPr/>
                    <a:lstStyle/>
                    <a:p>
                      <a:pPr algn="ctr" fontAlgn="b"/>
                      <a:r>
                        <a:rPr lang="en-US" sz="1100" b="0" i="0" u="none" strike="noStrike" dirty="0">
                          <a:solidFill>
                            <a:srgbClr val="000000"/>
                          </a:solidFill>
                          <a:effectLst/>
                          <a:latin typeface="Arial"/>
                        </a:rPr>
                        <a:t> </a:t>
                      </a:r>
                    </a:p>
                  </a:txBody>
                  <a:tcPr marL="7620" marR="7620" marT="7620" marB="0" anchor="b">
                    <a:lnL>
                      <a:noFill/>
                    </a:lnL>
                    <a:lnR>
                      <a:noFill/>
                    </a:lnR>
                    <a:lnT>
                      <a:noFill/>
                    </a:lnT>
                    <a:lnB>
                      <a:noFill/>
                    </a:lnB>
                    <a:solidFill>
                      <a:srgbClr val="FFFFFF"/>
                    </a:solidFill>
                  </a:tcPr>
                </a:tc>
                <a:tc hMerge="1">
                  <a:txBody>
                    <a:bodyPr/>
                    <a:lstStyle/>
                    <a:p>
                      <a:endParaRPr lang="en-US"/>
                    </a:p>
                  </a:txBody>
                  <a:tcPr/>
                </a:tc>
                <a:tc gridSpan="2">
                  <a:txBody>
                    <a:bodyPr/>
                    <a:lstStyle/>
                    <a:p>
                      <a:pPr algn="ctr" fontAlgn="b"/>
                      <a:r>
                        <a:rPr lang="en-US" sz="1000" b="1" i="0" u="none" strike="noStrike">
                          <a:solidFill>
                            <a:srgbClr val="000000"/>
                          </a:solidFill>
                          <a:effectLst/>
                          <a:latin typeface="Arial"/>
                        </a:rPr>
                        <a:t>Fiscal YTD </a:t>
                      </a:r>
                      <a:br>
                        <a:rPr lang="en-US" sz="1000" b="1" i="0" u="none" strike="noStrike">
                          <a:solidFill>
                            <a:srgbClr val="000000"/>
                          </a:solidFill>
                          <a:effectLst/>
                          <a:latin typeface="Arial"/>
                        </a:rPr>
                      </a:br>
                      <a:r>
                        <a:rPr lang="en-US" sz="1000" b="1" i="0" u="none" strike="noStrike">
                          <a:solidFill>
                            <a:srgbClr val="000000"/>
                          </a:solidFill>
                          <a:effectLst/>
                          <a:latin typeface="Arial"/>
                        </a:rPr>
                        <a:t>8 months </a:t>
                      </a:r>
                      <a:br>
                        <a:rPr lang="en-US" sz="1000" b="1" i="0" u="none" strike="noStrike">
                          <a:solidFill>
                            <a:srgbClr val="000000"/>
                          </a:solidFill>
                          <a:effectLst/>
                          <a:latin typeface="Arial"/>
                        </a:rPr>
                      </a:br>
                      <a:r>
                        <a:rPr lang="en-US" sz="1000" b="1" i="0" u="none" strike="noStrike">
                          <a:solidFill>
                            <a:srgbClr val="000000"/>
                          </a:solidFill>
                          <a:effectLst/>
                          <a:latin typeface="Arial"/>
                        </a:rPr>
                        <a:t>December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100" b="0"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gridSpan="2">
                  <a:txBody>
                    <a:bodyPr/>
                    <a:lstStyle/>
                    <a:p>
                      <a:pPr algn="ctr" fontAlgn="b"/>
                      <a:r>
                        <a:rPr lang="en-US" sz="1000" b="1" i="0" u="none" strike="noStrike" dirty="0">
                          <a:solidFill>
                            <a:srgbClr val="000000"/>
                          </a:solidFill>
                          <a:effectLst/>
                          <a:latin typeface="Arial"/>
                        </a:rPr>
                        <a:t>Calendar YTD</a:t>
                      </a:r>
                      <a:br>
                        <a:rPr lang="en-US" sz="1000" b="1" i="0" u="none" strike="noStrike" dirty="0">
                          <a:solidFill>
                            <a:srgbClr val="000000"/>
                          </a:solidFill>
                          <a:effectLst/>
                          <a:latin typeface="Arial"/>
                        </a:rPr>
                      </a:br>
                      <a:r>
                        <a:rPr lang="en-US" sz="1000" b="1" i="0" u="none" strike="noStrike" dirty="0">
                          <a:solidFill>
                            <a:srgbClr val="000000"/>
                          </a:solidFill>
                          <a:effectLst/>
                          <a:latin typeface="Arial"/>
                        </a:rPr>
                        <a:t>12 months ended</a:t>
                      </a:r>
                      <a:br>
                        <a:rPr lang="en-US" sz="1000" b="1" i="0" u="none" strike="noStrike" dirty="0">
                          <a:solidFill>
                            <a:srgbClr val="000000"/>
                          </a:solidFill>
                          <a:effectLst/>
                          <a:latin typeface="Arial"/>
                        </a:rPr>
                      </a:br>
                      <a:r>
                        <a:rPr lang="en-US" sz="1000" b="1" i="0" u="none" strike="noStrike" dirty="0">
                          <a:solidFill>
                            <a:srgbClr val="000000"/>
                          </a:solidFill>
                          <a:effectLst/>
                          <a:latin typeface="Arial"/>
                        </a:rPr>
                        <a:t>December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1000" b="0" i="0" u="sng" strike="noStrike">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8288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gridSpan="2">
                  <a:txBody>
                    <a:bodyPr/>
                    <a:lstStyle/>
                    <a:p>
                      <a:pPr algn="ctr" fontAlgn="b"/>
                      <a:r>
                        <a:rPr lang="en-US" sz="1100" b="1" i="0" u="none" strike="noStrike">
                          <a:solidFill>
                            <a:srgbClr val="000000"/>
                          </a:solidFill>
                          <a:effectLst/>
                          <a:latin typeface="Arial"/>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ctr" fontAlgn="b"/>
                      <a:r>
                        <a:rPr lang="en-US" sz="1100" b="1"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gridSpan="3">
                  <a:txBody>
                    <a:bodyPr/>
                    <a:lstStyle/>
                    <a:p>
                      <a:pPr algn="ctr" fontAlgn="b"/>
                      <a:r>
                        <a:rPr lang="en-US" sz="1100" b="1" i="0" u="none" strike="noStrike">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r>
              <a:tr h="31242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gridSpan="2">
                  <a:txBody>
                    <a:bodyPr/>
                    <a:lstStyle/>
                    <a:p>
                      <a:pPr algn="l" fontAlgn="b"/>
                      <a:r>
                        <a:rPr lang="en-US" sz="1000" b="1" i="0" u="none" strike="noStrike">
                          <a:solidFill>
                            <a:srgbClr val="000000"/>
                          </a:solidFill>
                          <a:effectLst/>
                          <a:latin typeface="Arial"/>
                        </a:rPr>
                        <a:t>Endowment Fund Rate of Return</a:t>
                      </a:r>
                    </a:p>
                  </a:txBody>
                  <a:tcPr marL="7620" marR="7620" marT="7620" marB="0" anchor="b">
                    <a:lnL>
                      <a:noFill/>
                    </a:lnL>
                    <a:lnR>
                      <a:noFill/>
                    </a:lnR>
                    <a:lnT>
                      <a:noFill/>
                    </a:lnT>
                    <a:lnB>
                      <a:noFill/>
                    </a:lnB>
                    <a:solidFill>
                      <a:srgbClr val="FFFFFF"/>
                    </a:solidFill>
                  </a:tcPr>
                </a:tc>
                <a:tc hMerge="1">
                  <a:txBody>
                    <a:bodyPr/>
                    <a:lstStyle/>
                    <a:p>
                      <a:endParaRPr lang="en-US"/>
                    </a:p>
                  </a:txBody>
                  <a:tcPr/>
                </a:tc>
                <a:tc>
                  <a:txBody>
                    <a:bodyPr/>
                    <a:lstStyle/>
                    <a:p>
                      <a:pPr algn="r" fontAlgn="b"/>
                      <a:r>
                        <a:rPr lang="en-US" sz="1000" b="1" i="0" u="none" strike="noStrike">
                          <a:solidFill>
                            <a:srgbClr val="000000"/>
                          </a:solidFill>
                          <a:effectLst/>
                          <a:latin typeface="Arial"/>
                        </a:rPr>
                        <a:t>10.12%</a:t>
                      </a:r>
                    </a:p>
                  </a:txBody>
                  <a:tcPr marL="7620" marR="7620" marT="762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r" fontAlgn="b"/>
                      <a:r>
                        <a:rPr lang="en-US" sz="1000" b="1" i="0" u="none" strike="noStrike">
                          <a:solidFill>
                            <a:srgbClr val="000000"/>
                          </a:solidFill>
                          <a:effectLst/>
                          <a:latin typeface="Arial"/>
                        </a:rPr>
                        <a:t>7.74%</a:t>
                      </a:r>
                    </a:p>
                  </a:txBody>
                  <a:tcPr marL="7620" marR="7620" marT="7620" marB="0" anchor="b">
                    <a:lnL>
                      <a:noFill/>
                    </a:lnL>
                    <a:lnR>
                      <a:noFill/>
                    </a:lnR>
                    <a:lnT>
                      <a:noFill/>
                    </a:lnT>
                    <a:lnB>
                      <a:noFill/>
                    </a:lnB>
                    <a:solidFill>
                      <a:srgbClr val="FFFFFF"/>
                    </a:solidFill>
                  </a:tcPr>
                </a:tc>
                <a:tc>
                  <a:txBody>
                    <a:bodyPr/>
                    <a:lstStyle/>
                    <a:p>
                      <a:pPr algn="r" fontAlgn="b"/>
                      <a:r>
                        <a:rPr lang="en-US" sz="1000" b="1" i="0" u="none"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8288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gridSpan="2">
                  <a:txBody>
                    <a:bodyPr/>
                    <a:lstStyle/>
                    <a:p>
                      <a:pPr algn="l" fontAlgn="b"/>
                      <a:r>
                        <a:rPr lang="en-US" sz="1000" b="0" i="0" u="none" strike="noStrike">
                          <a:solidFill>
                            <a:srgbClr val="000000"/>
                          </a:solidFill>
                          <a:effectLst/>
                          <a:latin typeface="Arial"/>
                        </a:rPr>
                        <a:t>Policy Benchmark</a:t>
                      </a:r>
                    </a:p>
                  </a:txBody>
                  <a:tcPr marL="7620" marR="7620" marT="7620" marB="0" anchor="b">
                    <a:lnL>
                      <a:noFill/>
                    </a:lnL>
                    <a:lnR>
                      <a:noFill/>
                    </a:lnR>
                    <a:lnT>
                      <a:noFill/>
                    </a:lnT>
                    <a:lnB>
                      <a:noFill/>
                    </a:lnB>
                    <a:solidFill>
                      <a:srgbClr val="FFFFFF"/>
                    </a:solidFill>
                  </a:tcPr>
                </a:tc>
                <a:tc hMerge="1">
                  <a:txBody>
                    <a:bodyPr/>
                    <a:lstStyle/>
                    <a:p>
                      <a:endParaRPr lang="en-US"/>
                    </a:p>
                  </a:txBody>
                  <a:tcPr/>
                </a:tc>
                <a:tc>
                  <a:txBody>
                    <a:bodyPr/>
                    <a:lstStyle/>
                    <a:p>
                      <a:pPr algn="r" fontAlgn="b"/>
                      <a:r>
                        <a:rPr lang="en-US" sz="1000" b="0" i="0" u="sng" strike="noStrike" dirty="0">
                          <a:solidFill>
                            <a:srgbClr val="000000"/>
                          </a:solidFill>
                          <a:effectLst/>
                          <a:latin typeface="Arial"/>
                        </a:rPr>
                        <a:t>12.15%</a:t>
                      </a:r>
                    </a:p>
                  </a:txBody>
                  <a:tcPr marL="7620" marR="7620" marT="7620" marB="0" anchor="b">
                    <a:lnL>
                      <a:noFill/>
                    </a:lnL>
                    <a:lnR>
                      <a:noFill/>
                    </a:lnR>
                    <a:lnT>
                      <a:noFill/>
                    </a:lnT>
                    <a:lnB>
                      <a:noFill/>
                    </a:lnB>
                    <a:solidFill>
                      <a:srgbClr val="FFFFFF"/>
                    </a:solidFill>
                  </a:tcPr>
                </a:tc>
                <a:tc>
                  <a:txBody>
                    <a:bodyPr/>
                    <a:lstStyle/>
                    <a:p>
                      <a:pPr algn="l" fontAlgn="b"/>
                      <a:r>
                        <a:rPr lang="en-US" sz="1000" b="0" i="0" u="sng" strike="noStrike" dirty="0">
                          <a:solidFill>
                            <a:schemeClr val="bg1"/>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000" b="0" i="0" u="sng" strike="noStrike" dirty="0">
                          <a:solidFill>
                            <a:schemeClr val="bg1"/>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r" fontAlgn="b"/>
                      <a:r>
                        <a:rPr lang="en-US" sz="1000" b="0" i="0" u="sng" strike="noStrike">
                          <a:solidFill>
                            <a:srgbClr val="000000"/>
                          </a:solidFill>
                          <a:effectLst/>
                          <a:latin typeface="Arial"/>
                        </a:rPr>
                        <a:t>9.19%</a:t>
                      </a:r>
                    </a:p>
                  </a:txBody>
                  <a:tcPr marL="7620" marR="7620" marT="7620" marB="0" anchor="b">
                    <a:lnL>
                      <a:noFill/>
                    </a:lnL>
                    <a:lnR>
                      <a:noFill/>
                    </a:lnR>
                    <a:lnT>
                      <a:noFill/>
                    </a:lnT>
                    <a:lnB>
                      <a:noFill/>
                    </a:lnB>
                    <a:solidFill>
                      <a:srgbClr val="FFFFFF"/>
                    </a:solidFill>
                  </a:tcPr>
                </a:tc>
                <a:tc>
                  <a:txBody>
                    <a:bodyPr/>
                    <a:lstStyle/>
                    <a:p>
                      <a:pPr algn="r" fontAlgn="b"/>
                      <a:r>
                        <a:rPr lang="en-US" sz="1000" b="0" i="0" u="sng"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8288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gridSpan="2">
                  <a:txBody>
                    <a:bodyPr/>
                    <a:lstStyle/>
                    <a:p>
                      <a:pPr algn="l" fontAlgn="b"/>
                      <a:r>
                        <a:rPr lang="en-US" sz="1000" b="0" i="0" u="none" strike="noStrike">
                          <a:solidFill>
                            <a:srgbClr val="000000"/>
                          </a:solidFill>
                          <a:effectLst/>
                          <a:latin typeface="Arial"/>
                        </a:rPr>
                        <a:t>Value Added </a:t>
                      </a:r>
                    </a:p>
                  </a:txBody>
                  <a:tcPr marL="7620" marR="7620" marT="7620" marB="0" anchor="b">
                    <a:lnL>
                      <a:noFill/>
                    </a:lnL>
                    <a:lnR>
                      <a:noFill/>
                    </a:lnR>
                    <a:lnT>
                      <a:noFill/>
                    </a:lnT>
                    <a:lnB>
                      <a:noFill/>
                    </a:lnB>
                    <a:solidFill>
                      <a:srgbClr val="FFFFFF"/>
                    </a:solidFill>
                  </a:tcPr>
                </a:tc>
                <a:tc hMerge="1">
                  <a:txBody>
                    <a:bodyPr/>
                    <a:lstStyle/>
                    <a:p>
                      <a:endParaRPr lang="en-US"/>
                    </a:p>
                  </a:txBody>
                  <a:tcPr/>
                </a:tc>
                <a:tc>
                  <a:txBody>
                    <a:bodyPr/>
                    <a:lstStyle/>
                    <a:p>
                      <a:pPr algn="r" fontAlgn="b"/>
                      <a:r>
                        <a:rPr lang="en-US" sz="1000" b="0" i="0" u="dbl" strike="noStrike" dirty="0">
                          <a:solidFill>
                            <a:srgbClr val="000000"/>
                          </a:solidFill>
                          <a:effectLst/>
                          <a:latin typeface="Arial"/>
                        </a:rPr>
                        <a:t>-2.03%</a:t>
                      </a:r>
                    </a:p>
                  </a:txBody>
                  <a:tcPr marL="7620" marR="7620" marT="7620" marB="0" anchor="b">
                    <a:lnL>
                      <a:noFill/>
                    </a:lnL>
                    <a:lnR>
                      <a:noFill/>
                    </a:lnR>
                    <a:lnT>
                      <a:noFill/>
                    </a:lnT>
                    <a:lnB>
                      <a:noFill/>
                    </a:lnB>
                    <a:solidFill>
                      <a:srgbClr val="FFFFFF"/>
                    </a:solidFill>
                  </a:tcPr>
                </a:tc>
                <a:tc>
                  <a:txBody>
                    <a:bodyPr/>
                    <a:lstStyle/>
                    <a:p>
                      <a:pPr algn="l" fontAlgn="b"/>
                      <a:r>
                        <a:rPr lang="en-US" sz="1000" b="0" i="0" u="sng" strike="noStrike" dirty="0">
                          <a:solidFill>
                            <a:schemeClr val="bg1"/>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000" b="0" i="0" u="sng" strike="noStrike" dirty="0">
                          <a:solidFill>
                            <a:schemeClr val="bg1"/>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r" fontAlgn="b"/>
                      <a:r>
                        <a:rPr lang="en-US" sz="1000" b="0" i="0" u="dbl" strike="noStrike" dirty="0">
                          <a:solidFill>
                            <a:srgbClr val="000000"/>
                          </a:solidFill>
                          <a:effectLst/>
                          <a:latin typeface="Arial"/>
                        </a:rPr>
                        <a:t>-1.45%</a:t>
                      </a:r>
                    </a:p>
                  </a:txBody>
                  <a:tcPr marL="7620" marR="7620" marT="7620" marB="0" anchor="b">
                    <a:lnL>
                      <a:noFill/>
                    </a:lnL>
                    <a:lnR>
                      <a:noFill/>
                    </a:lnR>
                    <a:lnT>
                      <a:noFill/>
                    </a:lnT>
                    <a:lnB>
                      <a:noFill/>
                    </a:lnB>
                    <a:solidFill>
                      <a:srgbClr val="FFFFFF"/>
                    </a:solidFill>
                  </a:tcPr>
                </a:tc>
                <a:tc>
                  <a:txBody>
                    <a:bodyPr/>
                    <a:lstStyle/>
                    <a:p>
                      <a:pPr algn="r" fontAlgn="b"/>
                      <a:r>
                        <a:rPr lang="en-US" sz="1000" b="0" i="0" u="sng" strike="noStrike">
                          <a:solidFill>
                            <a:srgbClr val="000000"/>
                          </a:solidFill>
                          <a:effectLst/>
                          <a:latin typeface="Arial"/>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82880">
                <a:tc>
                  <a:txBody>
                    <a:bodyPr/>
                    <a:lstStyle/>
                    <a:p>
                      <a:pPr algn="l" fontAlgn="b"/>
                      <a:r>
                        <a:rPr lang="en-US" sz="11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Arial"/>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03314252"/>
              </p:ext>
            </p:extLst>
          </p:nvPr>
        </p:nvGraphicFramePr>
        <p:xfrm>
          <a:off x="4849755" y="1619221"/>
          <a:ext cx="3721099" cy="2099808"/>
        </p:xfrm>
        <a:graphic>
          <a:graphicData uri="http://schemas.openxmlformats.org/drawingml/2006/table">
            <a:tbl>
              <a:tblPr/>
              <a:tblGrid>
                <a:gridCol w="609080"/>
                <a:gridCol w="1494150"/>
                <a:gridCol w="1465599"/>
                <a:gridCol w="152270"/>
              </a:tblGrid>
              <a:tr h="446532">
                <a:tc gridSpan="4">
                  <a:txBody>
                    <a:bodyPr/>
                    <a:lstStyle/>
                    <a:p>
                      <a:pPr algn="ctr" fontAlgn="ctr"/>
                      <a:r>
                        <a:rPr lang="en-US" sz="1400" b="1" i="0" u="none" strike="noStrike" dirty="0">
                          <a:solidFill>
                            <a:srgbClr val="000000"/>
                          </a:solidFill>
                          <a:effectLst/>
                          <a:latin typeface="Arial"/>
                        </a:rPr>
                        <a:t>Pension Fund Performance                                 Calendar Year 2016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3742">
                <a:tc>
                  <a:txBody>
                    <a:bodyPr/>
                    <a:lstStyle/>
                    <a:p>
                      <a:pPr algn="l" fontAlgn="b"/>
                      <a:r>
                        <a:rPr lang="en-US" sz="1100" b="0" i="0" u="none" strike="noStrike" dirty="0">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223742">
                <a:tc>
                  <a:txBody>
                    <a:bodyPr/>
                    <a:lstStyle/>
                    <a:p>
                      <a:pPr algn="l" fontAlgn="b"/>
                      <a:r>
                        <a:rPr lang="en-US" sz="1100" b="0" i="0" u="none" strike="noStrike">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223742">
                <a:tc>
                  <a:txBody>
                    <a:bodyPr/>
                    <a:lstStyle/>
                    <a:p>
                      <a:pPr algn="l" fontAlgn="b"/>
                      <a:r>
                        <a:rPr lang="en-US" sz="1100" b="0" i="0" u="none" strike="noStrike">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223742">
                <a:tc gridSpan="2">
                  <a:txBody>
                    <a:bodyPr/>
                    <a:lstStyle/>
                    <a:p>
                      <a:pPr algn="l" fontAlgn="b"/>
                      <a:r>
                        <a:rPr lang="en-US" sz="1000" b="0" i="0" u="none" strike="noStrike">
                          <a:solidFill>
                            <a:srgbClr val="000000"/>
                          </a:solidFill>
                          <a:effectLst/>
                          <a:latin typeface="Arial"/>
                        </a:rPr>
                        <a:t>Total Fund (net return)</a:t>
                      </a:r>
                    </a:p>
                  </a:txBody>
                  <a:tcPr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US"/>
                    </a:p>
                  </a:txBody>
                  <a:tcPr/>
                </a:tc>
                <a:tc>
                  <a:txBody>
                    <a:bodyPr/>
                    <a:lstStyle/>
                    <a:p>
                      <a:pPr algn="r" fontAlgn="ctr"/>
                      <a:r>
                        <a:rPr lang="en-US" sz="1100" b="0" i="0" u="none" strike="noStrike">
                          <a:solidFill>
                            <a:srgbClr val="000000"/>
                          </a:solidFill>
                          <a:effectLst/>
                          <a:latin typeface="Arial"/>
                        </a:rPr>
                        <a:t>7.60%</a:t>
                      </a:r>
                    </a:p>
                  </a:txBody>
                  <a:tcPr marL="7620" marR="7620" marT="7620" marB="0" anchor="ctr">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223742">
                <a:tc gridSpan="2">
                  <a:txBody>
                    <a:bodyPr/>
                    <a:lstStyle/>
                    <a:p>
                      <a:pPr algn="l" fontAlgn="b"/>
                      <a:r>
                        <a:rPr lang="en-US" sz="1000" b="0" i="0" u="none" strike="noStrike">
                          <a:solidFill>
                            <a:srgbClr val="000000"/>
                          </a:solidFill>
                          <a:effectLst/>
                          <a:latin typeface="Arial"/>
                        </a:rPr>
                        <a:t>Benmark</a:t>
                      </a:r>
                    </a:p>
                  </a:txBody>
                  <a:tcPr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US"/>
                    </a:p>
                  </a:txBody>
                  <a:tcPr/>
                </a:tc>
                <a:tc>
                  <a:txBody>
                    <a:bodyPr/>
                    <a:lstStyle/>
                    <a:p>
                      <a:pPr algn="r" fontAlgn="ctr"/>
                      <a:r>
                        <a:rPr lang="en-US" sz="1100" b="0" i="0" u="sng" strike="noStrike">
                          <a:solidFill>
                            <a:srgbClr val="000000"/>
                          </a:solidFill>
                          <a:effectLst/>
                          <a:latin typeface="Arial"/>
                        </a:rPr>
                        <a:t>4.30%</a:t>
                      </a:r>
                    </a:p>
                  </a:txBody>
                  <a:tcPr marL="7620" marR="7620" marT="7620" marB="0" anchor="ctr">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223742">
                <a:tc gridSpan="2">
                  <a:txBody>
                    <a:bodyPr/>
                    <a:lstStyle/>
                    <a:p>
                      <a:pPr algn="l" fontAlgn="b"/>
                      <a:r>
                        <a:rPr lang="en-US" sz="1000" b="0" i="0" u="none" strike="noStrike">
                          <a:solidFill>
                            <a:srgbClr val="000000"/>
                          </a:solidFill>
                          <a:effectLst/>
                          <a:latin typeface="Arial"/>
                        </a:rPr>
                        <a:t>Value Added</a:t>
                      </a:r>
                    </a:p>
                  </a:txBody>
                  <a:tcPr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US"/>
                    </a:p>
                  </a:txBody>
                  <a:tcPr/>
                </a:tc>
                <a:tc>
                  <a:txBody>
                    <a:bodyPr/>
                    <a:lstStyle/>
                    <a:p>
                      <a:pPr algn="r" fontAlgn="ctr"/>
                      <a:r>
                        <a:rPr lang="en-US" sz="1100" b="0" i="0" u="dbl" strike="noStrike">
                          <a:solidFill>
                            <a:srgbClr val="000000"/>
                          </a:solidFill>
                          <a:effectLst/>
                          <a:latin typeface="Arial"/>
                        </a:rPr>
                        <a:t>3.30%</a:t>
                      </a:r>
                    </a:p>
                  </a:txBody>
                  <a:tcPr marL="7620" marR="7620" marT="7620" marB="0" anchor="ctr">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310824">
                <a:tc>
                  <a:txBody>
                    <a:bodyPr/>
                    <a:lstStyle/>
                    <a:p>
                      <a:pPr algn="l" fontAlgn="b"/>
                      <a:r>
                        <a:rPr lang="en-US" sz="1100" b="0" i="0" u="none" strike="noStrike">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25348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493" y="227719"/>
            <a:ext cx="3791423"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The Quad: June 30, 2016</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b="13035"/>
          <a:stretch/>
        </p:blipFill>
        <p:spPr>
          <a:xfrm>
            <a:off x="304800" y="838203"/>
            <a:ext cx="8153400" cy="5317964"/>
          </a:xfrm>
          <a:prstGeom prst="rect">
            <a:avLst/>
          </a:prstGeom>
        </p:spPr>
      </p:pic>
    </p:spTree>
    <p:extLst>
      <p:ext uri="{BB962C8B-B14F-4D97-AF65-F5344CB8AC3E}">
        <p14:creationId xmlns:p14="http://schemas.microsoft.com/office/powerpoint/2010/main" val="571403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492" y="227719"/>
            <a:ext cx="4665060"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The Quad: September 25, 2016</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b="13436"/>
          <a:stretch/>
        </p:blipFill>
        <p:spPr>
          <a:xfrm>
            <a:off x="304800" y="838210"/>
            <a:ext cx="8305800" cy="5392379"/>
          </a:xfrm>
          <a:prstGeom prst="rect">
            <a:avLst/>
          </a:prstGeom>
        </p:spPr>
      </p:pic>
    </p:spTree>
    <p:extLst>
      <p:ext uri="{BB962C8B-B14F-4D97-AF65-F5344CB8AC3E}">
        <p14:creationId xmlns:p14="http://schemas.microsoft.com/office/powerpoint/2010/main" val="214994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b="1" smtClean="0">
                <a:solidFill>
                  <a:schemeClr val="hlink"/>
                </a:solidFill>
              </a:rPr>
              <a:t>Future Capital Projects</a:t>
            </a:r>
            <a:r>
              <a:rPr lang="en-US" altLang="en-US" sz="4000" b="1" smtClean="0">
                <a:solidFill>
                  <a:srgbClr val="EE1520"/>
                </a:solidFill>
              </a:rPr>
              <a:t/>
            </a:r>
            <a:br>
              <a:rPr lang="en-US" altLang="en-US" sz="4000" b="1" smtClean="0">
                <a:solidFill>
                  <a:srgbClr val="EE1520"/>
                </a:solidFill>
              </a:rPr>
            </a:br>
            <a:endParaRPr lang="en-US" altLang="en-US" sz="4000" b="1" smtClean="0">
              <a:solidFill>
                <a:srgbClr val="EE1520"/>
              </a:solidFill>
            </a:endParaRPr>
          </a:p>
        </p:txBody>
      </p:sp>
      <p:sp>
        <p:nvSpPr>
          <p:cNvPr id="18435" name="Rectangle 3"/>
          <p:cNvSpPr>
            <a:spLocks noGrp="1" noChangeArrowheads="1"/>
          </p:cNvSpPr>
          <p:nvPr>
            <p:ph idx="4294967295"/>
          </p:nvPr>
        </p:nvSpPr>
        <p:spPr bwMode="auto">
          <a:xfrm>
            <a:off x="323850" y="923926"/>
            <a:ext cx="8229600" cy="48120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lvl="2" indent="0" eaLnBrk="1" hangingPunct="1">
              <a:buFont typeface="Arial" charset="0"/>
              <a:buNone/>
              <a:defRPr/>
            </a:pPr>
            <a:r>
              <a:rPr lang="en-US" altLang="en-US" sz="3000" b="1" dirty="0" smtClean="0">
                <a:solidFill>
                  <a:srgbClr val="777777"/>
                </a:solidFill>
              </a:rPr>
              <a:t>Under Planning</a:t>
            </a:r>
          </a:p>
          <a:p>
            <a:pPr marL="1828800" lvl="3" indent="-457200" eaLnBrk="1" hangingPunct="1">
              <a:buFont typeface="Times"/>
              <a:buAutoNum type="arabicPeriod"/>
              <a:defRPr/>
            </a:pPr>
            <a:r>
              <a:rPr lang="en-US" altLang="en-US" sz="2400" b="1" dirty="0" smtClean="0">
                <a:solidFill>
                  <a:srgbClr val="777777"/>
                </a:solidFill>
              </a:rPr>
              <a:t>CFREF / Neuroscience Facility, 05/2020</a:t>
            </a:r>
          </a:p>
          <a:p>
            <a:pPr lvl="4" eaLnBrk="1" hangingPunct="1">
              <a:buFont typeface="Arial" panose="020B0604020202020204" pitchFamily="34" charset="0"/>
              <a:buChar char="•"/>
              <a:defRPr/>
            </a:pPr>
            <a:r>
              <a:rPr lang="en-US" altLang="en-US" dirty="0" err="1" smtClean="0">
                <a:solidFill>
                  <a:srgbClr val="777777"/>
                </a:solidFill>
              </a:rPr>
              <a:t>Approx</a:t>
            </a:r>
            <a:r>
              <a:rPr lang="en-US" altLang="en-US" dirty="0" smtClean="0">
                <a:solidFill>
                  <a:srgbClr val="777777"/>
                </a:solidFill>
              </a:rPr>
              <a:t> 2,785 m2 (30,000 sf), $ 28M</a:t>
            </a:r>
          </a:p>
          <a:p>
            <a:pPr marL="1828800" lvl="3" indent="-457200" eaLnBrk="1" hangingPunct="1">
              <a:buFont typeface="Times"/>
              <a:buAutoNum type="arabicPeriod"/>
              <a:defRPr/>
            </a:pPr>
            <a:r>
              <a:rPr lang="en-US" altLang="en-US" sz="2400" b="1" dirty="0" smtClean="0">
                <a:solidFill>
                  <a:srgbClr val="777777"/>
                </a:solidFill>
              </a:rPr>
              <a:t>School of Continuing Studies, 05/2020</a:t>
            </a:r>
          </a:p>
          <a:p>
            <a:pPr lvl="4" eaLnBrk="1" hangingPunct="1">
              <a:buFont typeface="Arial" panose="020B0604020202020204" pitchFamily="34" charset="0"/>
              <a:buChar char="•"/>
              <a:defRPr/>
            </a:pPr>
            <a:r>
              <a:rPr lang="en-US" altLang="en-US" dirty="0" err="1">
                <a:solidFill>
                  <a:srgbClr val="777777"/>
                </a:solidFill>
              </a:rPr>
              <a:t>Approx</a:t>
            </a:r>
            <a:r>
              <a:rPr lang="en-US" altLang="en-US" dirty="0">
                <a:solidFill>
                  <a:srgbClr val="777777"/>
                </a:solidFill>
              </a:rPr>
              <a:t> </a:t>
            </a:r>
            <a:r>
              <a:rPr lang="en-US" altLang="en-US" dirty="0" smtClean="0">
                <a:solidFill>
                  <a:srgbClr val="777777"/>
                </a:solidFill>
              </a:rPr>
              <a:t>7,430 </a:t>
            </a:r>
            <a:r>
              <a:rPr lang="en-US" altLang="en-US" dirty="0">
                <a:solidFill>
                  <a:srgbClr val="777777"/>
                </a:solidFill>
              </a:rPr>
              <a:t>m2 </a:t>
            </a:r>
            <a:r>
              <a:rPr lang="en-US" altLang="en-US" dirty="0" smtClean="0">
                <a:solidFill>
                  <a:srgbClr val="777777"/>
                </a:solidFill>
              </a:rPr>
              <a:t>(80,000 </a:t>
            </a:r>
            <a:r>
              <a:rPr lang="en-US" altLang="en-US" dirty="0">
                <a:solidFill>
                  <a:srgbClr val="777777"/>
                </a:solidFill>
              </a:rPr>
              <a:t>sf), $ </a:t>
            </a:r>
            <a:r>
              <a:rPr lang="en-US" altLang="en-US" dirty="0" smtClean="0">
                <a:solidFill>
                  <a:srgbClr val="777777"/>
                </a:solidFill>
              </a:rPr>
              <a:t>35M</a:t>
            </a:r>
            <a:endParaRPr lang="en-US" altLang="en-US" dirty="0">
              <a:solidFill>
                <a:srgbClr val="777777"/>
              </a:solidFill>
            </a:endParaRPr>
          </a:p>
          <a:p>
            <a:pPr marL="1828800" lvl="3" indent="-457200" eaLnBrk="1" hangingPunct="1">
              <a:buFont typeface="Times"/>
              <a:buAutoNum type="arabicPeriod"/>
              <a:defRPr/>
            </a:pPr>
            <a:endParaRPr lang="en-US" altLang="en-US" sz="2400" b="1" dirty="0" smtClean="0">
              <a:solidFill>
                <a:srgbClr val="777777"/>
              </a:solidFill>
            </a:endParaRPr>
          </a:p>
          <a:p>
            <a:pPr marL="1828800" lvl="3" indent="-457200" eaLnBrk="1" hangingPunct="1">
              <a:buFont typeface="Times"/>
              <a:buAutoNum type="arabicPeriod"/>
              <a:defRPr/>
            </a:pPr>
            <a:endParaRPr lang="en-US" altLang="en-US" sz="2400" b="1" dirty="0" smtClean="0">
              <a:solidFill>
                <a:srgbClr val="777777"/>
              </a:solidFill>
            </a:endParaRPr>
          </a:p>
          <a:p>
            <a:pPr marL="914400" lvl="2" indent="0" eaLnBrk="1" hangingPunct="1">
              <a:buFont typeface="Arial" charset="0"/>
              <a:buNone/>
              <a:defRPr/>
            </a:pPr>
            <a:endParaRPr lang="en-US" altLang="en-US" sz="1800" b="1" dirty="0" smtClean="0">
              <a:solidFill>
                <a:srgbClr val="777777"/>
              </a:solidFill>
            </a:endParaRPr>
          </a:p>
          <a:p>
            <a:pPr marL="1371600" lvl="2" indent="-457200" eaLnBrk="1" hangingPunct="1">
              <a:buFont typeface="Times"/>
              <a:buNone/>
              <a:defRPr/>
            </a:pPr>
            <a:endParaRPr lang="en-US" altLang="en-US" sz="1800" b="1" i="1" dirty="0" smtClean="0">
              <a:solidFill>
                <a:srgbClr val="777777"/>
              </a:solidFill>
            </a:endParaRPr>
          </a:p>
          <a:p>
            <a:pPr marL="1371600" lvl="2" indent="-457200" eaLnBrk="1" hangingPunct="1">
              <a:buFont typeface="Times"/>
              <a:buAutoNum type="arabicPeriod"/>
              <a:defRPr/>
            </a:pPr>
            <a:endParaRPr lang="en-US" altLang="en-US" sz="1800" b="1" dirty="0" smtClean="0"/>
          </a:p>
          <a:p>
            <a:pPr marL="1371600" lvl="2" indent="-457200" eaLnBrk="1" hangingPunct="1">
              <a:defRPr/>
            </a:pPr>
            <a:endParaRPr lang="en-US" altLang="en-US" sz="1800" b="1" dirty="0" smtClean="0"/>
          </a:p>
        </p:txBody>
      </p:sp>
    </p:spTree>
    <p:extLst>
      <p:ext uri="{BB962C8B-B14F-4D97-AF65-F5344CB8AC3E}">
        <p14:creationId xmlns:p14="http://schemas.microsoft.com/office/powerpoint/2010/main" val="2725802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323850" y="5949318"/>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charset="0"/>
              </a:rPr>
              <a:t>NXL Architects</a:t>
            </a:r>
          </a:p>
        </p:txBody>
      </p:sp>
      <p:pic>
        <p:nvPicPr>
          <p:cNvPr id="15363" name="Picture 2" descr="C:\Users\saavedra.YORKU\Downloads\Project-YorkSherman-03-608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786766"/>
            <a:ext cx="88328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CFREF / Neuroscience Facility</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1690491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6196"/>
            <a:ext cx="5357813" cy="682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CFREF / Neuroscience Facility</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2" name="Rectangle 1"/>
          <p:cNvSpPr/>
          <p:nvPr/>
        </p:nvSpPr>
        <p:spPr>
          <a:xfrm>
            <a:off x="6227766" y="664846"/>
            <a:ext cx="2916237" cy="4216539"/>
          </a:xfrm>
          <a:prstGeom prst="rect">
            <a:avLst/>
          </a:prstGeom>
        </p:spPr>
        <p:txBody>
          <a:bodyPr>
            <a:spAutoFit/>
          </a:bodyPr>
          <a:lstStyle/>
          <a:p>
            <a:pPr eaLnBrk="0" fontAlgn="base" hangingPunct="0">
              <a:spcBef>
                <a:spcPct val="0"/>
              </a:spcBef>
              <a:spcAft>
                <a:spcPct val="0"/>
              </a:spcAft>
              <a:defRPr/>
            </a:pPr>
            <a:r>
              <a:rPr lang="en-US" sz="1400" b="1" dirty="0">
                <a:solidFill>
                  <a:srgbClr val="000000"/>
                </a:solidFill>
                <a:latin typeface="Times"/>
              </a:rPr>
              <a:t>Part of Canada First Research Excellence Fund </a:t>
            </a:r>
            <a:r>
              <a:rPr lang="en-US" sz="1400" dirty="0">
                <a:solidFill>
                  <a:srgbClr val="000000"/>
                </a:solidFill>
                <a:latin typeface="Times"/>
              </a:rPr>
              <a:t>(CFREF):</a:t>
            </a:r>
          </a:p>
          <a:p>
            <a:pPr marL="285750" indent="-285750" eaLnBrk="0" fontAlgn="base" hangingPunct="0">
              <a:spcBef>
                <a:spcPct val="0"/>
              </a:spcBef>
              <a:spcAft>
                <a:spcPct val="0"/>
              </a:spcAft>
              <a:buFont typeface="Arial" panose="020B0604020202020204" pitchFamily="34" charset="0"/>
              <a:buChar char="•"/>
              <a:defRPr/>
            </a:pPr>
            <a:r>
              <a:rPr lang="en-US" sz="1200" b="1" dirty="0">
                <a:solidFill>
                  <a:srgbClr val="000000"/>
                </a:solidFill>
                <a:latin typeface="Times"/>
              </a:rPr>
              <a:t>York’s VISTA program </a:t>
            </a:r>
            <a:r>
              <a:rPr lang="en-US" sz="1200" dirty="0">
                <a:solidFill>
                  <a:srgbClr val="000000"/>
                </a:solidFill>
                <a:latin typeface="Times"/>
              </a:rPr>
              <a:t>will contribute to the next generation of industry-ready highly qualified personnel for Canada, supporting 226 additional graduate students and post-doctoral fellows.</a:t>
            </a:r>
          </a:p>
          <a:p>
            <a:pPr marL="285750" indent="-285750" eaLnBrk="0" fontAlgn="base" hangingPunct="0">
              <a:spcBef>
                <a:spcPct val="0"/>
              </a:spcBef>
              <a:spcAft>
                <a:spcPct val="0"/>
              </a:spcAft>
              <a:buFont typeface="Arial" panose="020B0604020202020204" pitchFamily="34" charset="0"/>
              <a:buChar char="•"/>
              <a:defRPr/>
            </a:pPr>
            <a:r>
              <a:rPr lang="en-US" sz="1200" b="1" dirty="0">
                <a:solidFill>
                  <a:srgbClr val="000000"/>
                </a:solidFill>
                <a:latin typeface="Times"/>
              </a:rPr>
              <a:t>VISTA will include more than 50 partner organizations, </a:t>
            </a:r>
            <a:r>
              <a:rPr lang="en-US" sz="1200" dirty="0">
                <a:solidFill>
                  <a:srgbClr val="000000"/>
                </a:solidFill>
                <a:latin typeface="Times"/>
              </a:rPr>
              <a:t>30 Canada Research Chairs and equivalents, eleven additional core faculty members, and 48 associated faculty members.  </a:t>
            </a:r>
            <a:endParaRPr lang="en-US" sz="1200" b="1" dirty="0">
              <a:solidFill>
                <a:srgbClr val="000000"/>
              </a:solidFill>
              <a:latin typeface="Times"/>
            </a:endParaRPr>
          </a:p>
          <a:p>
            <a:pPr marL="285750" indent="-285750" eaLnBrk="0" fontAlgn="base" hangingPunct="0">
              <a:spcBef>
                <a:spcPct val="0"/>
              </a:spcBef>
              <a:spcAft>
                <a:spcPct val="0"/>
              </a:spcAft>
              <a:buFont typeface="Arial" panose="020B0604020202020204" pitchFamily="34" charset="0"/>
              <a:buChar char="•"/>
              <a:defRPr/>
            </a:pPr>
            <a:r>
              <a:rPr lang="en-US" sz="1200" b="1" dirty="0">
                <a:solidFill>
                  <a:srgbClr val="000000"/>
                </a:solidFill>
                <a:latin typeface="Times"/>
              </a:rPr>
              <a:t>York’s $33.3 million grant will support the </a:t>
            </a:r>
            <a:r>
              <a:rPr lang="en-US" sz="1200" b="1" u="sng" dirty="0">
                <a:solidFill>
                  <a:srgbClr val="000000"/>
                </a:solidFill>
                <a:latin typeface="Times"/>
                <a:hlinkClick r:id="rId3"/>
              </a:rPr>
              <a:t>Vision: Science to Applications</a:t>
            </a:r>
            <a:r>
              <a:rPr lang="en-US" sz="1200" b="1" dirty="0">
                <a:solidFill>
                  <a:srgbClr val="000000"/>
                </a:solidFill>
                <a:latin typeface="Times"/>
              </a:rPr>
              <a:t> (VISTA) program</a:t>
            </a:r>
            <a:r>
              <a:rPr lang="en-US" sz="1200" dirty="0">
                <a:solidFill>
                  <a:srgbClr val="000000"/>
                </a:solidFill>
                <a:latin typeface="Times"/>
              </a:rPr>
              <a:t>. The investment supports research across a wide range of applications of vision science, from basic visual function, to computer vision and object recognition, and more.</a:t>
            </a:r>
          </a:p>
        </p:txBody>
      </p:sp>
    </p:spTree>
    <p:extLst>
      <p:ext uri="{BB962C8B-B14F-4D97-AF65-F5344CB8AC3E}">
        <p14:creationId xmlns:p14="http://schemas.microsoft.com/office/powerpoint/2010/main" val="3457818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750570"/>
            <a:ext cx="8985250" cy="50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CFREF / Neuroscience Facility</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17412" name="Text Box 8"/>
          <p:cNvSpPr txBox="1">
            <a:spLocks noChangeArrowheads="1"/>
          </p:cNvSpPr>
          <p:nvPr/>
        </p:nvSpPr>
        <p:spPr bwMode="auto">
          <a:xfrm>
            <a:off x="287338" y="634746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Concept by CSBO  Planning and Architecture Design, Irma Kabashi, Planner</a:t>
            </a:r>
          </a:p>
        </p:txBody>
      </p:sp>
    </p:spTree>
    <p:extLst>
      <p:ext uri="{BB962C8B-B14F-4D97-AF65-F5344CB8AC3E}">
        <p14:creationId xmlns:p14="http://schemas.microsoft.com/office/powerpoint/2010/main" val="127506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00964"/>
            <a:ext cx="8829675" cy="603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CFREF / Neuroscience Facility</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18436" name="Text Box 8"/>
          <p:cNvSpPr txBox="1">
            <a:spLocks noChangeArrowheads="1"/>
          </p:cNvSpPr>
          <p:nvPr/>
        </p:nvSpPr>
        <p:spPr bwMode="auto">
          <a:xfrm>
            <a:off x="287338" y="634746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Concept by CSBO  Planning and Architecture Design, Irma Kabashi, Planner</a:t>
            </a:r>
          </a:p>
        </p:txBody>
      </p:sp>
    </p:spTree>
    <p:extLst>
      <p:ext uri="{BB962C8B-B14F-4D97-AF65-F5344CB8AC3E}">
        <p14:creationId xmlns:p14="http://schemas.microsoft.com/office/powerpoint/2010/main" val="6830085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6" y="-546734"/>
            <a:ext cx="10080625" cy="837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School of Continuing Studies</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4" name="Rectangle 3"/>
          <p:cNvSpPr txBox="1">
            <a:spLocks noChangeArrowheads="1"/>
          </p:cNvSpPr>
          <p:nvPr/>
        </p:nvSpPr>
        <p:spPr bwMode="auto">
          <a:xfrm>
            <a:off x="-541338" y="5071110"/>
            <a:ext cx="5976938" cy="22459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5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a:lstStyle>
          <a:p>
            <a:pPr marL="914400" lvl="2" indent="0" eaLnBrk="1" hangingPunct="1">
              <a:buFont typeface="Arial" charset="0"/>
              <a:buNone/>
              <a:defRPr/>
            </a:pPr>
            <a:r>
              <a:rPr lang="en-US" altLang="en-US" sz="2000" b="1" kern="0" dirty="0" smtClean="0">
                <a:solidFill>
                  <a:srgbClr val="FFFFFF"/>
                </a:solidFill>
              </a:rPr>
              <a:t>Program</a:t>
            </a:r>
          </a:p>
          <a:p>
            <a:pPr lvl="3" eaLnBrk="1" hangingPunct="1">
              <a:buFont typeface="Arial" panose="020B0604020202020204" pitchFamily="34" charset="0"/>
              <a:buChar char="•"/>
              <a:defRPr/>
            </a:pPr>
            <a:r>
              <a:rPr lang="en-US" altLang="en-US" sz="1400" kern="0" dirty="0" smtClean="0">
                <a:solidFill>
                  <a:srgbClr val="FFFFFF"/>
                </a:solidFill>
              </a:rPr>
              <a:t>Classrooms: 3 @ 60 person, 1 @ 100 person</a:t>
            </a:r>
          </a:p>
          <a:p>
            <a:pPr lvl="3" eaLnBrk="1" hangingPunct="1">
              <a:buFont typeface="Arial" panose="020B0604020202020204" pitchFamily="34" charset="0"/>
              <a:buChar char="•"/>
              <a:defRPr/>
            </a:pPr>
            <a:r>
              <a:rPr lang="en-US" altLang="en-US" sz="1400" kern="0" dirty="0" smtClean="0">
                <a:solidFill>
                  <a:srgbClr val="FFFFFF"/>
                </a:solidFill>
              </a:rPr>
              <a:t>Seminar rooms: 23 @ 25 person</a:t>
            </a:r>
          </a:p>
          <a:p>
            <a:pPr lvl="3" eaLnBrk="1" hangingPunct="1">
              <a:buFont typeface="Arial" panose="020B0604020202020204" pitchFamily="34" charset="0"/>
              <a:buChar char="•"/>
              <a:defRPr/>
            </a:pPr>
            <a:r>
              <a:rPr lang="en-US" altLang="en-US" sz="1400" kern="0" dirty="0" smtClean="0">
                <a:solidFill>
                  <a:srgbClr val="FFFFFF"/>
                </a:solidFill>
              </a:rPr>
              <a:t>Meeting rooms, breakout rooms, computer rooms</a:t>
            </a:r>
          </a:p>
          <a:p>
            <a:pPr lvl="3" eaLnBrk="1" hangingPunct="1">
              <a:buFont typeface="Arial" panose="020B0604020202020204" pitchFamily="34" charset="0"/>
              <a:buChar char="•"/>
              <a:defRPr/>
            </a:pPr>
            <a:r>
              <a:rPr lang="en-US" altLang="en-US" sz="1400" kern="0" dirty="0" smtClean="0">
                <a:solidFill>
                  <a:srgbClr val="FFFFFF"/>
                </a:solidFill>
              </a:rPr>
              <a:t>Student social spaces, admin offices, lounges </a:t>
            </a:r>
          </a:p>
          <a:p>
            <a:pPr marL="1828800" lvl="3" indent="-457200" eaLnBrk="1" hangingPunct="1">
              <a:buFont typeface="Times"/>
              <a:buAutoNum type="arabicPeriod"/>
              <a:defRPr/>
            </a:pPr>
            <a:endParaRPr lang="en-US" altLang="en-US" sz="2400" b="1" kern="0" dirty="0" smtClean="0">
              <a:solidFill>
                <a:srgbClr val="777777"/>
              </a:solidFill>
            </a:endParaRPr>
          </a:p>
          <a:p>
            <a:pPr marL="1828800" lvl="3" indent="-457200" eaLnBrk="1" hangingPunct="1">
              <a:buFont typeface="Times"/>
              <a:buAutoNum type="arabicPeriod"/>
              <a:defRPr/>
            </a:pPr>
            <a:endParaRPr lang="en-US" altLang="en-US" sz="2400" b="1" kern="0" dirty="0" smtClean="0">
              <a:solidFill>
                <a:srgbClr val="777777"/>
              </a:solidFill>
            </a:endParaRPr>
          </a:p>
          <a:p>
            <a:pPr marL="914400" lvl="2" indent="0" eaLnBrk="1" hangingPunct="1">
              <a:buFont typeface="Arial" charset="0"/>
              <a:buNone/>
              <a:defRPr/>
            </a:pPr>
            <a:endParaRPr lang="en-US" altLang="en-US" sz="1800" b="1" kern="0" dirty="0" smtClean="0">
              <a:solidFill>
                <a:srgbClr val="777777"/>
              </a:solidFill>
            </a:endParaRPr>
          </a:p>
          <a:p>
            <a:pPr marL="1371600" lvl="2" indent="-457200" eaLnBrk="1" hangingPunct="1">
              <a:buFont typeface="Times"/>
              <a:buNone/>
              <a:defRPr/>
            </a:pPr>
            <a:endParaRPr lang="en-US" altLang="en-US" sz="1800" b="1" i="1" kern="0" dirty="0" smtClean="0">
              <a:solidFill>
                <a:srgbClr val="777777"/>
              </a:solidFill>
            </a:endParaRPr>
          </a:p>
          <a:p>
            <a:pPr marL="1371600" lvl="2" indent="-457200" eaLnBrk="1" hangingPunct="1">
              <a:buFont typeface="Times"/>
              <a:buAutoNum type="arabicPeriod"/>
              <a:defRPr/>
            </a:pPr>
            <a:endParaRPr lang="en-US" altLang="en-US" sz="1800" b="1" kern="0" dirty="0" smtClean="0">
              <a:solidFill>
                <a:srgbClr val="000000"/>
              </a:solidFill>
            </a:endParaRPr>
          </a:p>
          <a:p>
            <a:pPr marL="1371600" lvl="2" indent="-457200" eaLnBrk="1" hangingPunct="1">
              <a:defRPr/>
            </a:pPr>
            <a:endParaRPr lang="en-US" altLang="en-US" sz="1800" b="1" kern="0" dirty="0" smtClean="0">
              <a:solidFill>
                <a:srgbClr val="000000"/>
              </a:solidFill>
            </a:endParaRPr>
          </a:p>
        </p:txBody>
      </p:sp>
    </p:spTree>
    <p:extLst>
      <p:ext uri="{BB962C8B-B14F-4D97-AF65-F5344CB8AC3E}">
        <p14:creationId xmlns:p14="http://schemas.microsoft.com/office/powerpoint/2010/main" val="383976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0"/>
            <a:ext cx="8901113" cy="766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School of Continuing Studies</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2554104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3810"/>
            <a:ext cx="8831262" cy="760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School of Continuing Studies</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23556" name="Text Box 8"/>
          <p:cNvSpPr txBox="1">
            <a:spLocks noChangeArrowheads="1"/>
          </p:cNvSpPr>
          <p:nvPr/>
        </p:nvSpPr>
        <p:spPr bwMode="auto">
          <a:xfrm>
            <a:off x="287338" y="6347460"/>
            <a:ext cx="8891587"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Concept by CSBO  Planning and Architecture Design, Patrick Saavedra, Director</a:t>
            </a:r>
          </a:p>
        </p:txBody>
      </p:sp>
    </p:spTree>
    <p:extLst>
      <p:ext uri="{BB962C8B-B14F-4D97-AF65-F5344CB8AC3E}">
        <p14:creationId xmlns:p14="http://schemas.microsoft.com/office/powerpoint/2010/main" val="4204550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47" y="83445"/>
            <a:ext cx="8159218" cy="1034288"/>
          </a:xfrm>
        </p:spPr>
        <p:txBody>
          <a:bodyPr/>
          <a:lstStyle/>
          <a:p>
            <a:pPr algn="ctr"/>
            <a:r>
              <a:rPr lang="en-US" sz="2800" dirty="0" smtClean="0">
                <a:solidFill>
                  <a:schemeClr val="accent1"/>
                </a:solidFill>
              </a:rPr>
              <a:t>Divisional Year End Projections 2016-17</a:t>
            </a:r>
            <a:endParaRPr lang="en-US" sz="2800" dirty="0">
              <a:solidFill>
                <a:schemeClr val="accent1"/>
              </a:solidFill>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990600"/>
            <a:ext cx="7784542"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879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b="1" smtClean="0">
                <a:solidFill>
                  <a:schemeClr val="hlink"/>
                </a:solidFill>
              </a:rPr>
              <a:t>Major Renovations</a:t>
            </a:r>
            <a:r>
              <a:rPr lang="en-US" altLang="en-US" sz="4000" b="1" smtClean="0">
                <a:solidFill>
                  <a:srgbClr val="EE1520"/>
                </a:solidFill>
              </a:rPr>
              <a:t/>
            </a:r>
            <a:br>
              <a:rPr lang="en-US" altLang="en-US" sz="4000" b="1" smtClean="0">
                <a:solidFill>
                  <a:srgbClr val="EE1520"/>
                </a:solidFill>
              </a:rPr>
            </a:br>
            <a:endParaRPr lang="en-US" altLang="en-US" sz="4000" b="1" smtClean="0">
              <a:solidFill>
                <a:srgbClr val="EE1520"/>
              </a:solidFill>
            </a:endParaRPr>
          </a:p>
        </p:txBody>
      </p:sp>
      <p:sp>
        <p:nvSpPr>
          <p:cNvPr id="18435" name="Rectangle 3"/>
          <p:cNvSpPr>
            <a:spLocks noGrp="1" noChangeArrowheads="1"/>
          </p:cNvSpPr>
          <p:nvPr>
            <p:ph idx="4294967295"/>
          </p:nvPr>
        </p:nvSpPr>
        <p:spPr bwMode="auto">
          <a:xfrm>
            <a:off x="323850" y="1387950"/>
            <a:ext cx="8820150" cy="60483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8800" lvl="3" indent="-457200" eaLnBrk="1" hangingPunct="1">
              <a:buFont typeface="Times"/>
              <a:buAutoNum type="arabicPeriod"/>
              <a:defRPr/>
            </a:pPr>
            <a:r>
              <a:rPr lang="en-US" altLang="en-US" sz="2400" b="1" dirty="0" smtClean="0">
                <a:solidFill>
                  <a:srgbClr val="777777"/>
                </a:solidFill>
              </a:rPr>
              <a:t>Central Square Podium Renewal, 08/2017</a:t>
            </a:r>
          </a:p>
          <a:p>
            <a:pPr marL="1828800" lvl="3" indent="-457200" eaLnBrk="1" hangingPunct="1">
              <a:buFont typeface="Times"/>
              <a:buAutoNum type="arabicPeriod"/>
              <a:defRPr/>
            </a:pPr>
            <a:r>
              <a:rPr lang="en-US" altLang="en-US" sz="2400" b="1" dirty="0" err="1" smtClean="0">
                <a:solidFill>
                  <a:srgbClr val="777777"/>
                </a:solidFill>
              </a:rPr>
              <a:t>Dahdaleh</a:t>
            </a:r>
            <a:r>
              <a:rPr lang="en-US" altLang="en-US" sz="2400" b="1" dirty="0" smtClean="0">
                <a:solidFill>
                  <a:srgbClr val="777777"/>
                </a:solidFill>
              </a:rPr>
              <a:t> </a:t>
            </a:r>
            <a:r>
              <a:rPr lang="en-US" altLang="en-US" sz="2400" b="1" dirty="0">
                <a:solidFill>
                  <a:srgbClr val="777777"/>
                </a:solidFill>
              </a:rPr>
              <a:t>Institute for Global Health, </a:t>
            </a:r>
            <a:r>
              <a:rPr lang="en-US" altLang="en-US" sz="2400" b="1" dirty="0" smtClean="0">
                <a:solidFill>
                  <a:srgbClr val="777777"/>
                </a:solidFill>
              </a:rPr>
              <a:t>12/2017 </a:t>
            </a:r>
          </a:p>
          <a:p>
            <a:pPr marL="1828800" lvl="3" indent="-457200" eaLnBrk="1" hangingPunct="1">
              <a:buFont typeface="Times"/>
              <a:buAutoNum type="arabicPeriod"/>
              <a:defRPr/>
            </a:pPr>
            <a:r>
              <a:rPr lang="en-US" altLang="en-US" sz="2400" b="1" dirty="0" smtClean="0">
                <a:solidFill>
                  <a:srgbClr val="777777"/>
                </a:solidFill>
              </a:rPr>
              <a:t>ADERSIM Lab / EOC, 05/2018</a:t>
            </a:r>
          </a:p>
          <a:p>
            <a:pPr marL="1828800" lvl="3" indent="-457200" eaLnBrk="1" hangingPunct="1">
              <a:buFont typeface="Times"/>
              <a:buAutoNum type="arabicPeriod"/>
              <a:defRPr/>
            </a:pPr>
            <a:r>
              <a:rPr lang="en-US" altLang="en-US" sz="2400" b="1" dirty="0" err="1" smtClean="0">
                <a:solidFill>
                  <a:srgbClr val="777777"/>
                </a:solidFill>
              </a:rPr>
              <a:t>Tatham</a:t>
            </a:r>
            <a:r>
              <a:rPr lang="en-US" altLang="en-US" sz="2400" b="1" dirty="0" smtClean="0">
                <a:solidFill>
                  <a:srgbClr val="777777"/>
                </a:solidFill>
              </a:rPr>
              <a:t> Renewal, 08/2017</a:t>
            </a:r>
          </a:p>
          <a:p>
            <a:pPr marL="1828800" lvl="3" indent="-457200" eaLnBrk="1" hangingPunct="1">
              <a:buFont typeface="Times"/>
              <a:buAutoNum type="arabicPeriod"/>
              <a:defRPr/>
            </a:pPr>
            <a:endParaRPr lang="en-US" altLang="en-US" sz="2400" b="1" dirty="0" smtClean="0">
              <a:solidFill>
                <a:srgbClr val="777777"/>
              </a:solidFill>
            </a:endParaRPr>
          </a:p>
          <a:p>
            <a:pPr marL="1828800" lvl="3" indent="-457200" eaLnBrk="1" hangingPunct="1">
              <a:buFont typeface="Times"/>
              <a:buAutoNum type="arabicPeriod"/>
              <a:defRPr/>
            </a:pPr>
            <a:endParaRPr lang="en-US" altLang="en-US" sz="2400" b="1" dirty="0" smtClean="0">
              <a:solidFill>
                <a:srgbClr val="777777"/>
              </a:solidFill>
            </a:endParaRPr>
          </a:p>
          <a:p>
            <a:pPr marL="914400" lvl="2" indent="0" eaLnBrk="1" hangingPunct="1">
              <a:buFont typeface="Arial" charset="0"/>
              <a:buNone/>
              <a:defRPr/>
            </a:pPr>
            <a:endParaRPr lang="en-US" altLang="en-US" sz="1800" b="1" dirty="0" smtClean="0">
              <a:solidFill>
                <a:srgbClr val="777777"/>
              </a:solidFill>
            </a:endParaRPr>
          </a:p>
          <a:p>
            <a:pPr marL="1371600" lvl="2" indent="-457200" eaLnBrk="1" hangingPunct="1">
              <a:buFont typeface="Times"/>
              <a:buNone/>
              <a:defRPr/>
            </a:pPr>
            <a:endParaRPr lang="en-US" altLang="en-US" sz="1800" b="1" i="1" dirty="0" smtClean="0">
              <a:solidFill>
                <a:srgbClr val="777777"/>
              </a:solidFill>
            </a:endParaRPr>
          </a:p>
          <a:p>
            <a:pPr marL="1371600" lvl="2" indent="-457200" eaLnBrk="1" hangingPunct="1">
              <a:buFont typeface="Times"/>
              <a:buAutoNum type="arabicPeriod"/>
              <a:defRPr/>
            </a:pPr>
            <a:endParaRPr lang="en-US" altLang="en-US" sz="1800" b="1" dirty="0" smtClean="0"/>
          </a:p>
          <a:p>
            <a:pPr marL="1371600" lvl="2" indent="-457200" eaLnBrk="1" hangingPunct="1">
              <a:defRPr/>
            </a:pPr>
            <a:endParaRPr lang="en-US" altLang="en-US" sz="1800" b="1" dirty="0" smtClean="0"/>
          </a:p>
        </p:txBody>
      </p:sp>
    </p:spTree>
    <p:extLst>
      <p:ext uri="{BB962C8B-B14F-4D97-AF65-F5344CB8AC3E}">
        <p14:creationId xmlns:p14="http://schemas.microsoft.com/office/powerpoint/2010/main" val="3284079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009650"/>
            <a:ext cx="8848725" cy="475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5711825" y="598171"/>
            <a:ext cx="339725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fontAlgn="base">
              <a:spcBef>
                <a:spcPct val="20000"/>
              </a:spcBef>
              <a:spcAft>
                <a:spcPct val="0"/>
              </a:spcAft>
              <a:buFontTx/>
              <a:buChar char="•"/>
            </a:pPr>
            <a:r>
              <a:rPr lang="en-US" altLang="en-US" sz="2000" b="1" smtClean="0">
                <a:solidFill>
                  <a:srgbClr val="FFFFFF"/>
                </a:solidFill>
                <a:latin typeface="Arial" charset="0"/>
              </a:rPr>
              <a:t>2012-16</a:t>
            </a:r>
          </a:p>
          <a:p>
            <a:pPr fontAlgn="base">
              <a:spcBef>
                <a:spcPct val="20000"/>
              </a:spcBef>
              <a:spcAft>
                <a:spcPct val="0"/>
              </a:spcAft>
              <a:buFontTx/>
              <a:buChar char="•"/>
            </a:pPr>
            <a:r>
              <a:rPr lang="en-US" altLang="en-US" sz="1800" b="1" smtClean="0">
                <a:solidFill>
                  <a:srgbClr val="FFFFFF"/>
                </a:solidFill>
                <a:latin typeface="Arial" charset="0"/>
              </a:rPr>
              <a:t>$ 6,400,000</a:t>
            </a:r>
          </a:p>
          <a:p>
            <a:pPr fontAlgn="base">
              <a:spcBef>
                <a:spcPct val="20000"/>
              </a:spcBef>
              <a:spcAft>
                <a:spcPct val="0"/>
              </a:spcAft>
              <a:buFontTx/>
              <a:buChar char="•"/>
            </a:pPr>
            <a:r>
              <a:rPr lang="en-US" altLang="en-US" sz="1800" b="1" smtClean="0">
                <a:solidFill>
                  <a:srgbClr val="FFFFFF"/>
                </a:solidFill>
                <a:latin typeface="Arial" charset="0"/>
              </a:rPr>
              <a:t>GFA 10,600 m2 (114,000 sf)</a:t>
            </a:r>
          </a:p>
          <a:p>
            <a:pPr fontAlgn="base">
              <a:spcBef>
                <a:spcPct val="20000"/>
              </a:spcBef>
              <a:spcAft>
                <a:spcPct val="0"/>
              </a:spcAft>
              <a:buFontTx/>
              <a:buChar char="•"/>
            </a:pPr>
            <a:r>
              <a:rPr lang="en-US" altLang="en-US" sz="1800" b="1" smtClean="0">
                <a:solidFill>
                  <a:srgbClr val="FFFFFF"/>
                </a:solidFill>
                <a:latin typeface="Arial" charset="0"/>
              </a:rPr>
              <a:t>Program:</a:t>
            </a:r>
          </a:p>
          <a:p>
            <a:pPr lvl="1" fontAlgn="base">
              <a:spcBef>
                <a:spcPct val="20000"/>
              </a:spcBef>
              <a:spcAft>
                <a:spcPct val="0"/>
              </a:spcAft>
              <a:buFontTx/>
              <a:buChar char="•"/>
            </a:pPr>
            <a:r>
              <a:rPr lang="en-US" altLang="en-US" sz="1800" b="1" smtClean="0">
                <a:solidFill>
                  <a:srgbClr val="FFFFFF"/>
                </a:solidFill>
                <a:latin typeface="Arial" charset="0"/>
              </a:rPr>
              <a:t>Water proofing</a:t>
            </a:r>
          </a:p>
          <a:p>
            <a:pPr lvl="1" fontAlgn="base">
              <a:spcBef>
                <a:spcPct val="20000"/>
              </a:spcBef>
              <a:spcAft>
                <a:spcPct val="0"/>
              </a:spcAft>
              <a:buFontTx/>
              <a:buChar char="•"/>
            </a:pPr>
            <a:r>
              <a:rPr lang="en-US" altLang="en-US" sz="1800" b="1" smtClean="0">
                <a:solidFill>
                  <a:srgbClr val="FFFFFF"/>
                </a:solidFill>
                <a:latin typeface="Arial" charset="0"/>
              </a:rPr>
              <a:t>Multi-phased</a:t>
            </a:r>
          </a:p>
          <a:p>
            <a:pPr lvl="1" fontAlgn="base">
              <a:spcBef>
                <a:spcPct val="20000"/>
              </a:spcBef>
              <a:spcAft>
                <a:spcPct val="0"/>
              </a:spcAft>
              <a:buFontTx/>
              <a:buChar char="•"/>
            </a:pPr>
            <a:r>
              <a:rPr lang="en-US" altLang="en-US" sz="1800" b="1" smtClean="0">
                <a:solidFill>
                  <a:srgbClr val="FFFFFF"/>
                </a:solidFill>
                <a:latin typeface="Arial" charset="0"/>
              </a:rPr>
              <a:t>Green roof</a:t>
            </a:r>
          </a:p>
          <a:p>
            <a:pPr lvl="1" fontAlgn="base">
              <a:spcBef>
                <a:spcPct val="20000"/>
              </a:spcBef>
              <a:spcAft>
                <a:spcPct val="0"/>
              </a:spcAft>
              <a:buFontTx/>
              <a:buChar char="•"/>
            </a:pPr>
            <a:r>
              <a:rPr lang="en-US" altLang="en-US" sz="1800" b="1" smtClean="0">
                <a:solidFill>
                  <a:srgbClr val="FFFFFF"/>
                </a:solidFill>
                <a:latin typeface="Arial" charset="0"/>
              </a:rPr>
              <a:t>Seating</a:t>
            </a:r>
          </a:p>
          <a:p>
            <a:pPr lvl="1" fontAlgn="base">
              <a:spcBef>
                <a:spcPct val="20000"/>
              </a:spcBef>
              <a:spcAft>
                <a:spcPct val="0"/>
              </a:spcAft>
              <a:buFontTx/>
              <a:buChar char="•"/>
            </a:pPr>
            <a:r>
              <a:rPr lang="en-US" altLang="en-US" sz="1800" b="1" smtClean="0">
                <a:solidFill>
                  <a:srgbClr val="FFFFFF"/>
                </a:solidFill>
                <a:latin typeface="Arial" charset="0"/>
              </a:rPr>
              <a:t>Lighting</a:t>
            </a:r>
          </a:p>
          <a:p>
            <a:pPr lvl="1" fontAlgn="base">
              <a:spcBef>
                <a:spcPct val="20000"/>
              </a:spcBef>
              <a:spcAft>
                <a:spcPct val="0"/>
              </a:spcAft>
              <a:buFontTx/>
              <a:buChar char="•"/>
            </a:pPr>
            <a:r>
              <a:rPr lang="en-US" altLang="en-US" sz="1800" b="1" smtClean="0">
                <a:solidFill>
                  <a:srgbClr val="FFFFFF"/>
                </a:solidFill>
                <a:latin typeface="Arial" charset="0"/>
              </a:rPr>
              <a:t>Planting / bio-diversity</a:t>
            </a:r>
          </a:p>
          <a:p>
            <a:pPr lvl="1" fontAlgn="base">
              <a:spcBef>
                <a:spcPct val="20000"/>
              </a:spcBef>
              <a:spcAft>
                <a:spcPct val="0"/>
              </a:spcAft>
              <a:buFontTx/>
              <a:buChar char="•"/>
            </a:pPr>
            <a:r>
              <a:rPr lang="en-US" altLang="en-US" sz="1800" b="1" smtClean="0">
                <a:solidFill>
                  <a:srgbClr val="FFFFFF"/>
                </a:solidFill>
                <a:latin typeface="Arial" charset="0"/>
              </a:rPr>
              <a:t>Improved aesthetics</a:t>
            </a:r>
          </a:p>
          <a:p>
            <a:pPr eaLnBrk="0" fontAlgn="base" hangingPunct="0">
              <a:spcBef>
                <a:spcPct val="0"/>
              </a:spcBef>
              <a:spcAft>
                <a:spcPct val="0"/>
              </a:spcAft>
              <a:buFontTx/>
              <a:buChar char="•"/>
            </a:pPr>
            <a:endParaRPr lang="en-US" altLang="en-US" sz="1600" b="1" smtClean="0">
              <a:solidFill>
                <a:srgbClr val="EE1520"/>
              </a:solidFill>
              <a:latin typeface="Arial" charset="0"/>
            </a:endParaRPr>
          </a:p>
          <a:p>
            <a:pPr eaLnBrk="0" fontAlgn="base" hangingPunct="0">
              <a:spcBef>
                <a:spcPct val="0"/>
              </a:spcBef>
              <a:spcAft>
                <a:spcPct val="0"/>
              </a:spcAft>
            </a:pPr>
            <a:endParaRPr lang="en-US" altLang="en-US" sz="2000" smtClean="0">
              <a:solidFill>
                <a:srgbClr val="000000"/>
              </a:solidFill>
              <a:latin typeface="Arial" charset="0"/>
            </a:endParaRPr>
          </a:p>
        </p:txBody>
      </p:sp>
      <p:sp>
        <p:nvSpPr>
          <p:cNvPr id="25604" name="Rectangle 2"/>
          <p:cNvSpPr>
            <a:spLocks noChangeArrowheads="1"/>
          </p:cNvSpPr>
          <p:nvPr/>
        </p:nvSpPr>
        <p:spPr bwMode="auto">
          <a:xfrm>
            <a:off x="346075" y="-2878454"/>
            <a:ext cx="8232775"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defTabSz="457200">
              <a:defRPr sz="4100">
                <a:solidFill>
                  <a:schemeClr val="tx1"/>
                </a:solidFill>
                <a:latin typeface="Times"/>
              </a:defRPr>
            </a:lvl1pPr>
            <a:lvl2pPr marL="742950" indent="-285750" defTabSz="457200">
              <a:defRPr sz="4100">
                <a:solidFill>
                  <a:schemeClr val="tx1"/>
                </a:solidFill>
                <a:latin typeface="Times"/>
              </a:defRPr>
            </a:lvl2pPr>
            <a:lvl3pPr marL="1143000" indent="-228600" defTabSz="457200">
              <a:defRPr sz="4100">
                <a:solidFill>
                  <a:schemeClr val="tx1"/>
                </a:solidFill>
                <a:latin typeface="Times"/>
              </a:defRPr>
            </a:lvl3pPr>
            <a:lvl4pPr marL="1600200" indent="-228600" defTabSz="457200">
              <a:defRPr sz="4100">
                <a:solidFill>
                  <a:schemeClr val="tx1"/>
                </a:solidFill>
                <a:latin typeface="Times"/>
              </a:defRPr>
            </a:lvl4pPr>
            <a:lvl5pPr marL="2057400" indent="-228600" defTabSz="457200">
              <a:defRPr sz="4100">
                <a:solidFill>
                  <a:schemeClr val="tx1"/>
                </a:solidFill>
                <a:latin typeface="Times"/>
              </a:defRPr>
            </a:lvl5pPr>
            <a:lvl6pPr marL="2514600" indent="-228600" defTabSz="457200" eaLnBrk="0" fontAlgn="base" hangingPunct="0">
              <a:spcBef>
                <a:spcPct val="0"/>
              </a:spcBef>
              <a:spcAft>
                <a:spcPct val="0"/>
              </a:spcAft>
              <a:defRPr sz="4100">
                <a:solidFill>
                  <a:schemeClr val="tx1"/>
                </a:solidFill>
                <a:latin typeface="Times"/>
              </a:defRPr>
            </a:lvl6pPr>
            <a:lvl7pPr marL="2971800" indent="-228600" defTabSz="457200" eaLnBrk="0" fontAlgn="base" hangingPunct="0">
              <a:spcBef>
                <a:spcPct val="0"/>
              </a:spcBef>
              <a:spcAft>
                <a:spcPct val="0"/>
              </a:spcAft>
              <a:defRPr sz="4100">
                <a:solidFill>
                  <a:schemeClr val="tx1"/>
                </a:solidFill>
                <a:latin typeface="Times"/>
              </a:defRPr>
            </a:lvl7pPr>
            <a:lvl8pPr marL="3429000" indent="-228600" defTabSz="457200" eaLnBrk="0" fontAlgn="base" hangingPunct="0">
              <a:spcBef>
                <a:spcPct val="0"/>
              </a:spcBef>
              <a:spcAft>
                <a:spcPct val="0"/>
              </a:spcAft>
              <a:defRPr sz="4100">
                <a:solidFill>
                  <a:schemeClr val="tx1"/>
                </a:solidFill>
                <a:latin typeface="Times"/>
              </a:defRPr>
            </a:lvl8pPr>
            <a:lvl9pPr marL="3886200" indent="-228600" defTabSz="457200" eaLnBrk="0" fontAlgn="base" hangingPunct="0">
              <a:spcBef>
                <a:spcPct val="0"/>
              </a:spcBef>
              <a:spcAft>
                <a:spcPct val="0"/>
              </a:spcAft>
              <a:defRPr sz="4100">
                <a:solidFill>
                  <a:schemeClr val="tx1"/>
                </a:solidFill>
                <a:latin typeface="Times"/>
              </a:defRPr>
            </a:lvl9pPr>
          </a:lstStyle>
          <a:p>
            <a:pPr algn="ctr" fontAlgn="base">
              <a:spcBef>
                <a:spcPct val="0"/>
              </a:spcBef>
              <a:spcAft>
                <a:spcPct val="0"/>
              </a:spcAft>
            </a:pPr>
            <a:r>
              <a:rPr lang="en-US" altLang="en-US" sz="4000" smtClean="0">
                <a:solidFill>
                  <a:srgbClr val="C40E17"/>
                </a:solidFill>
                <a:latin typeface="Arial" charset="0"/>
              </a:rPr>
              <a:t>Central Square Podium</a:t>
            </a:r>
          </a:p>
          <a:p>
            <a:pPr algn="ctr" fontAlgn="base">
              <a:spcBef>
                <a:spcPct val="0"/>
              </a:spcBef>
              <a:spcAft>
                <a:spcPct val="0"/>
              </a:spcAft>
            </a:pPr>
            <a:r>
              <a:rPr lang="en-US" altLang="en-US" sz="2000" smtClean="0">
                <a:solidFill>
                  <a:srgbClr val="C40E17"/>
                </a:solidFill>
                <a:latin typeface="Arial" charset="0"/>
              </a:rPr>
              <a:t>2015 - 2017</a:t>
            </a:r>
          </a:p>
          <a:p>
            <a:pPr algn="ctr" fontAlgn="base">
              <a:spcBef>
                <a:spcPct val="0"/>
              </a:spcBef>
              <a:spcAft>
                <a:spcPct val="0"/>
              </a:spcAft>
            </a:pPr>
            <a:r>
              <a:rPr lang="en-US" altLang="en-US" sz="4000" smtClean="0">
                <a:solidFill>
                  <a:srgbClr val="C40E17"/>
                </a:solidFill>
                <a:latin typeface="Arial" charset="0"/>
              </a:rPr>
              <a:t/>
            </a:r>
            <a:br>
              <a:rPr lang="en-US" altLang="en-US" sz="4000" smtClean="0">
                <a:solidFill>
                  <a:srgbClr val="C40E17"/>
                </a:solidFill>
                <a:latin typeface="Arial" charset="0"/>
              </a:rPr>
            </a:br>
            <a:endParaRPr lang="en-US" altLang="en-US" sz="2000" smtClean="0">
              <a:solidFill>
                <a:srgbClr val="C40E17"/>
              </a:solidFill>
              <a:latin typeface="Arial" charset="0"/>
            </a:endParaRPr>
          </a:p>
        </p:txBody>
      </p:sp>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Central Square Podium Renewal</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25606" name="Text Box 8"/>
          <p:cNvSpPr txBox="1">
            <a:spLocks noChangeArrowheads="1"/>
          </p:cNvSpPr>
          <p:nvPr/>
        </p:nvSpPr>
        <p:spPr bwMode="auto">
          <a:xfrm>
            <a:off x="312738" y="5934076"/>
            <a:ext cx="8891587" cy="6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50000"/>
              </a:spcBef>
              <a:spcAft>
                <a:spcPct val="0"/>
              </a:spcAft>
            </a:pPr>
            <a:r>
              <a:rPr lang="en-US" altLang="en-US" sz="1400" b="1" smtClean="0">
                <a:solidFill>
                  <a:srgbClr val="C40E17"/>
                </a:solidFill>
                <a:latin typeface="Arial Unicode MS" pitchFamily="34" charset="-128"/>
              </a:rPr>
              <a:t>      Project Managed by CSBO Facilities  Planning and Renovations </a:t>
            </a:r>
          </a:p>
          <a:p>
            <a:pPr eaLnBrk="0" fontAlgn="base" hangingPunct="0">
              <a:spcBef>
                <a:spcPct val="50000"/>
              </a:spcBef>
              <a:spcAft>
                <a:spcPct val="0"/>
              </a:spcAft>
            </a:pPr>
            <a:r>
              <a:rPr lang="en-US" altLang="en-US" sz="1400" b="1" smtClean="0">
                <a:solidFill>
                  <a:srgbClr val="C40E17"/>
                </a:solidFill>
                <a:latin typeface="Arial Unicode MS" pitchFamily="34" charset="-128"/>
              </a:rPr>
              <a:t>      Sean Thibeault, Project Coordinator</a:t>
            </a:r>
          </a:p>
        </p:txBody>
      </p:sp>
    </p:spTree>
    <p:extLst>
      <p:ext uri="{BB962C8B-B14F-4D97-AF65-F5344CB8AC3E}">
        <p14:creationId xmlns:p14="http://schemas.microsoft.com/office/powerpoint/2010/main" val="474718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grpSp>
        <p:nvGrpSpPr>
          <p:cNvPr id="26627" name="Group 4"/>
          <p:cNvGrpSpPr>
            <a:grpSpLocks/>
          </p:cNvGrpSpPr>
          <p:nvPr/>
        </p:nvGrpSpPr>
        <p:grpSpPr bwMode="auto">
          <a:xfrm>
            <a:off x="500063" y="144780"/>
            <a:ext cx="8393112" cy="5766436"/>
            <a:chOff x="996949" y="474663"/>
            <a:chExt cx="7775575" cy="4451350"/>
          </a:xfrm>
        </p:grpSpPr>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l="-2" r="-5197"/>
            <a:stretch>
              <a:fillRect/>
            </a:stretch>
          </p:blipFill>
          <p:spPr bwMode="auto">
            <a:xfrm>
              <a:off x="996949" y="474663"/>
              <a:ext cx="7775575" cy="44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Rectangle 1"/>
            <p:cNvSpPr>
              <a:spLocks noChangeArrowheads="1"/>
            </p:cNvSpPr>
            <p:nvPr/>
          </p:nvSpPr>
          <p:spPr bwMode="auto">
            <a:xfrm>
              <a:off x="996949" y="625475"/>
              <a:ext cx="1416051" cy="2160017"/>
            </a:xfrm>
            <a:prstGeom prst="rect">
              <a:avLst/>
            </a:prstGeom>
            <a:solidFill>
              <a:schemeClr val="bg1"/>
            </a:solidFill>
            <a:ln w="9525" algn="ctr">
              <a:solidFill>
                <a:schemeClr val="bg1"/>
              </a:solidFill>
              <a:round/>
              <a:headEnd/>
              <a:tailEnd/>
            </a:ln>
          </p:spPr>
          <p:txBody>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endParaRPr lang="en-US" altLang="en-US" sz="4000" smtClean="0">
                <a:solidFill>
                  <a:srgbClr val="000000"/>
                </a:solidFill>
              </a:endParaRPr>
            </a:p>
          </p:txBody>
        </p:sp>
        <p:sp>
          <p:nvSpPr>
            <p:cNvPr id="26631" name="Rectangle 2"/>
            <p:cNvSpPr>
              <a:spLocks noChangeArrowheads="1"/>
            </p:cNvSpPr>
            <p:nvPr/>
          </p:nvSpPr>
          <p:spPr bwMode="auto">
            <a:xfrm>
              <a:off x="7236296" y="474663"/>
              <a:ext cx="1224136" cy="366613"/>
            </a:xfrm>
            <a:prstGeom prst="rect">
              <a:avLst/>
            </a:prstGeom>
            <a:solidFill>
              <a:schemeClr val="bg1"/>
            </a:solidFill>
            <a:ln w="9525" algn="ctr">
              <a:solidFill>
                <a:schemeClr val="bg1"/>
              </a:solidFill>
              <a:round/>
              <a:headEnd/>
              <a:tailEnd/>
            </a:ln>
          </p:spPr>
          <p:txBody>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endParaRPr lang="en-US" altLang="en-US" sz="4000" smtClean="0">
                <a:solidFill>
                  <a:srgbClr val="000000"/>
                </a:solidFill>
              </a:endParaRPr>
            </a:p>
          </p:txBody>
        </p:sp>
      </p:grpSp>
      <p:sp>
        <p:nvSpPr>
          <p:cNvPr id="8"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Central Square Podium Renewal</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18824131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FPR\Project Folder\372 - Ross (Ross)\PROJECTS\260762 (221379) (Par 192803) Green space for Phase I of Ross Podium\Photos\Podium showcase photos (05-26-2016)\Iphone photo duplicates\IMG_05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002156"/>
            <a:ext cx="8818563" cy="793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Central Square Podium Renewal</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14973793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FPR\Project Folder\372 - Ross (Ross)\PROJECTS\260762 (221379) (Par 192803) Green space for Phase I of Ross Podium\Photos\Podium showcase photos (05-26-2016)\Iphone photo duplicates\IMG_05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4" y="-621030"/>
            <a:ext cx="8828087" cy="655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Central Square Podium Renewal</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225242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FPR\Project Folder\372 - Ross (Ross)\PROJECTS\260762 (221379) (Par 192803) Green space for Phase I of Ross Podium\Photos\Podium showcase photos (05-26-2016)\Iphone photo duplicates\IMG_0528.JPG"/>
          <p:cNvPicPr>
            <a:picLocks noChangeAspect="1" noChangeArrowheads="1"/>
          </p:cNvPicPr>
          <p:nvPr/>
        </p:nvPicPr>
        <p:blipFill>
          <a:blip r:embed="rId2">
            <a:extLst>
              <a:ext uri="{28A0092B-C50C-407E-A947-70E740481C1C}">
                <a14:useLocalDpi xmlns:a14="http://schemas.microsoft.com/office/drawing/2010/main" val="0"/>
              </a:ext>
            </a:extLst>
          </a:blip>
          <a:srcRect t="-3"/>
          <a:stretch>
            <a:fillRect/>
          </a:stretch>
        </p:blipFill>
        <p:spPr bwMode="auto">
          <a:xfrm>
            <a:off x="315914" y="-26668"/>
            <a:ext cx="8828087"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sp>
        <p:nvSpPr>
          <p:cNvPr id="4" name="Title 1"/>
          <p:cNvSpPr txBox="1">
            <a:spLocks/>
          </p:cNvSpPr>
          <p:nvPr/>
        </p:nvSpPr>
        <p:spPr bwMode="auto">
          <a:xfrm>
            <a:off x="455613" y="-26670"/>
            <a:ext cx="8220075" cy="777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eaLnBrk="1" hangingPunct="1">
              <a:defRPr/>
            </a:pPr>
            <a:r>
              <a:rPr lang="en-US" altLang="en-US" sz="3600" kern="0" dirty="0" smtClean="0">
                <a:solidFill>
                  <a:srgbClr val="C00000"/>
                </a:solidFill>
              </a:rPr>
              <a:t>Central Square Podium Roof</a:t>
            </a:r>
            <a:r>
              <a:rPr lang="en-US" altLang="en-US" kern="0" dirty="0" smtClean="0">
                <a:solidFill>
                  <a:srgbClr val="FFFFFF"/>
                </a:solidFill>
              </a:rPr>
              <a:t/>
            </a:r>
            <a:br>
              <a:rPr lang="en-US" altLang="en-US" kern="0" dirty="0" smtClean="0">
                <a:solidFill>
                  <a:srgbClr val="FFFFFF"/>
                </a:solidFill>
              </a:rPr>
            </a:br>
            <a:r>
              <a:rPr lang="en-US" altLang="en-US" kern="0" dirty="0" smtClean="0">
                <a:solidFill>
                  <a:srgbClr val="FFFFFF"/>
                </a:solidFill>
              </a:rPr>
              <a:t/>
            </a:r>
            <a:br>
              <a:rPr lang="en-US" altLang="en-US" kern="0" dirty="0" smtClean="0">
                <a:solidFill>
                  <a:srgbClr val="FFFFFF"/>
                </a:solidFill>
              </a:rPr>
            </a:br>
            <a:endParaRPr lang="en-US" altLang="en-US" kern="0" dirty="0" smtClean="0">
              <a:solidFill>
                <a:srgbClr val="FFFFFF"/>
              </a:solidFill>
            </a:endParaRPr>
          </a:p>
        </p:txBody>
      </p:sp>
    </p:spTree>
    <p:extLst>
      <p:ext uri="{BB962C8B-B14F-4D97-AF65-F5344CB8AC3E}">
        <p14:creationId xmlns:p14="http://schemas.microsoft.com/office/powerpoint/2010/main" val="1162490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FPR\Project Folder\372 - Ross (Ross)\PROJECTS\260762 (221379) (Par 192803) Green space for Phase I of Ross Podium\Photos\Podium showcase photos (05-26-2016)\Iphone photo duplicates\IMG_05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064896"/>
            <a:ext cx="8829675" cy="699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sp>
        <p:nvSpPr>
          <p:cNvPr id="4" name="Title 1"/>
          <p:cNvSpPr txBox="1">
            <a:spLocks/>
          </p:cNvSpPr>
          <p:nvPr/>
        </p:nvSpPr>
        <p:spPr bwMode="auto">
          <a:xfrm>
            <a:off x="455613" y="-26670"/>
            <a:ext cx="8220075" cy="777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eaLnBrk="1" hangingPunct="1">
              <a:defRPr/>
            </a:pPr>
            <a:r>
              <a:rPr lang="en-US" altLang="en-US" sz="3600" kern="0" dirty="0" smtClean="0">
                <a:solidFill>
                  <a:srgbClr val="C00000"/>
                </a:solidFill>
              </a:rPr>
              <a:t>Central Square Podium Roof</a:t>
            </a:r>
            <a:r>
              <a:rPr lang="en-US" altLang="en-US" kern="0" dirty="0" smtClean="0">
                <a:solidFill>
                  <a:srgbClr val="FFFFFF"/>
                </a:solidFill>
              </a:rPr>
              <a:t/>
            </a:r>
            <a:br>
              <a:rPr lang="en-US" altLang="en-US" kern="0" dirty="0" smtClean="0">
                <a:solidFill>
                  <a:srgbClr val="FFFFFF"/>
                </a:solidFill>
              </a:rPr>
            </a:br>
            <a:r>
              <a:rPr lang="en-US" altLang="en-US" kern="0" dirty="0" smtClean="0">
                <a:solidFill>
                  <a:srgbClr val="FFFFFF"/>
                </a:solidFill>
              </a:rPr>
              <a:t/>
            </a:r>
            <a:br>
              <a:rPr lang="en-US" altLang="en-US" kern="0" dirty="0" smtClean="0">
                <a:solidFill>
                  <a:srgbClr val="FFFFFF"/>
                </a:solidFill>
              </a:rPr>
            </a:br>
            <a:endParaRPr lang="en-US" altLang="en-US" kern="0" dirty="0" smtClean="0">
              <a:solidFill>
                <a:srgbClr val="FFFFFF"/>
              </a:solidFill>
            </a:endParaRPr>
          </a:p>
        </p:txBody>
      </p:sp>
    </p:spTree>
    <p:extLst>
      <p:ext uri="{BB962C8B-B14F-4D97-AF65-F5344CB8AC3E}">
        <p14:creationId xmlns:p14="http://schemas.microsoft.com/office/powerpoint/2010/main" val="13029322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FPR\Project Folder\372 - Ross (Ross)\PROJECTS\260762 (221379) (Par 192803) Green space for Phase I of Ross Podium\Photos\Podium showcase photos (05-26-2016)\Iphone photo duplicates\IMG_05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042034"/>
            <a:ext cx="8829675" cy="69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325439" y="6044566"/>
            <a:ext cx="4175125"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600" b="1" smtClean="0">
                <a:solidFill>
                  <a:srgbClr val="C40E17"/>
                </a:solidFill>
                <a:latin typeface="Arial" charset="0"/>
              </a:rPr>
              <a:t>Scott Torrance Landscape Architects</a:t>
            </a:r>
          </a:p>
        </p:txBody>
      </p:sp>
      <p:sp>
        <p:nvSpPr>
          <p:cNvPr id="4" name="Title 1"/>
          <p:cNvSpPr txBox="1">
            <a:spLocks/>
          </p:cNvSpPr>
          <p:nvPr/>
        </p:nvSpPr>
        <p:spPr bwMode="auto">
          <a:xfrm>
            <a:off x="455613" y="-26670"/>
            <a:ext cx="8220075" cy="777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eaLnBrk="1" hangingPunct="1">
              <a:defRPr/>
            </a:pPr>
            <a:r>
              <a:rPr lang="en-US" altLang="en-US" sz="3600" kern="0" dirty="0" smtClean="0">
                <a:solidFill>
                  <a:srgbClr val="C00000"/>
                </a:solidFill>
              </a:rPr>
              <a:t>Central Square Podium Roof</a:t>
            </a:r>
            <a:r>
              <a:rPr lang="en-US" altLang="en-US" kern="0" dirty="0" smtClean="0">
                <a:solidFill>
                  <a:srgbClr val="FFFFFF"/>
                </a:solidFill>
              </a:rPr>
              <a:t/>
            </a:r>
            <a:br>
              <a:rPr lang="en-US" altLang="en-US" kern="0" dirty="0" smtClean="0">
                <a:solidFill>
                  <a:srgbClr val="FFFFFF"/>
                </a:solidFill>
              </a:rPr>
            </a:br>
            <a:r>
              <a:rPr lang="en-US" altLang="en-US" kern="0" dirty="0" smtClean="0">
                <a:solidFill>
                  <a:srgbClr val="FFFFFF"/>
                </a:solidFill>
              </a:rPr>
              <a:t/>
            </a:r>
            <a:br>
              <a:rPr lang="en-US" altLang="en-US" kern="0" dirty="0" smtClean="0">
                <a:solidFill>
                  <a:srgbClr val="FFFFFF"/>
                </a:solidFill>
              </a:rPr>
            </a:br>
            <a:endParaRPr lang="en-US" altLang="en-US" kern="0" dirty="0" smtClean="0">
              <a:solidFill>
                <a:srgbClr val="FFFFFF"/>
              </a:solidFill>
            </a:endParaRPr>
          </a:p>
        </p:txBody>
      </p:sp>
    </p:spTree>
    <p:extLst>
      <p:ext uri="{BB962C8B-B14F-4D97-AF65-F5344CB8AC3E}">
        <p14:creationId xmlns:p14="http://schemas.microsoft.com/office/powerpoint/2010/main" val="3628060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
          <p:cNvGrpSpPr>
            <a:grpSpLocks/>
          </p:cNvGrpSpPr>
          <p:nvPr/>
        </p:nvGrpSpPr>
        <p:grpSpPr bwMode="auto">
          <a:xfrm>
            <a:off x="306388" y="-32386"/>
            <a:ext cx="8837612" cy="7004686"/>
            <a:chOff x="305594" y="881026"/>
            <a:chExt cx="6882036" cy="4573268"/>
          </a:xfrm>
        </p:grpSpPr>
        <p:pic>
          <p:nvPicPr>
            <p:cNvPr id="37892" name="Picture 2" descr="H:\FPR\Project Folder\483 - Victor Phillip Dahdaleh Building (TEL)\PROJECTS\309279 - SR 40869 - Precast panels assessment\Photos\Site Photos July 27 2016\DSC083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3141104"/>
              <a:ext cx="3407719" cy="231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descr="H:\FPR\Project Folder\483 - Victor Phillip Dahdaleh Building (TEL)\PROJECTS\309279 - SR 40869 - Precast panels assessment\Photos\Site Photos July 27 2016\DSC083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4" y="881026"/>
              <a:ext cx="3474317" cy="23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FPR\Project Folder\483 - Victor Phillip Dahdaleh Building (TEL)\PROJECTS\309279 - SR 40869 - Precast panels assessment\Photos\Site Photos July 27 2016\DSC083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1" y="881026"/>
              <a:ext cx="3407719" cy="226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5" descr="H:\FPR\Project Folder\483 - Victor Phillip Dahdaleh Building (TEL)\PROJECTS\309279 - SR 40869 - Precast panels assessment\Photos\Site Photos July 27 2016\DSC0839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595" y="3145532"/>
              <a:ext cx="3474317" cy="23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Tree>
    <p:extLst>
      <p:ext uri="{BB962C8B-B14F-4D97-AF65-F5344CB8AC3E}">
        <p14:creationId xmlns:p14="http://schemas.microsoft.com/office/powerpoint/2010/main" val="166961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pic>
        <p:nvPicPr>
          <p:cNvPr id="38915" name="Picture 2" descr="H:\FPR\Project Folder\483 - Victor Phillip Dahdaleh Building (TEL)\PROJECTS\309279 - SR 40869 - Precast panels assessment\Photos\Site Photos July 27 2016\DSC08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80974"/>
            <a:ext cx="8829675" cy="70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093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2128376"/>
            <a:ext cx="8159218" cy="2185930"/>
          </a:xfrm>
        </p:spPr>
        <p:txBody>
          <a:bodyPr/>
          <a:lstStyle/>
          <a:p>
            <a:pPr algn="ctr">
              <a:lnSpc>
                <a:spcPct val="150000"/>
              </a:lnSpc>
            </a:pPr>
            <a:r>
              <a:rPr lang="en-US" sz="2800" dirty="0" smtClean="0">
                <a:solidFill>
                  <a:schemeClr val="accent1"/>
                </a:solidFill>
              </a:rPr>
              <a:t>Update on Key Planning Assumptions</a:t>
            </a:r>
            <a:br>
              <a:rPr lang="en-US" sz="2800" dirty="0" smtClean="0">
                <a:solidFill>
                  <a:schemeClr val="accent1"/>
                </a:solidFill>
              </a:rPr>
            </a:br>
            <a:r>
              <a:rPr lang="en-US" sz="2800" dirty="0" smtClean="0">
                <a:solidFill>
                  <a:schemeClr val="accent1"/>
                </a:solidFill>
              </a:rPr>
              <a:t>Enrolment Update</a:t>
            </a:r>
            <a:r>
              <a:rPr lang="en-US" sz="2800" dirty="0" smtClean="0">
                <a:solidFill>
                  <a:schemeClr val="accent1">
                    <a:lumMod val="75000"/>
                  </a:schemeClr>
                </a:solidFill>
              </a:rPr>
              <a:t/>
            </a:r>
            <a:br>
              <a:rPr lang="en-US" sz="2800" dirty="0" smtClean="0">
                <a:solidFill>
                  <a:schemeClr val="accent1">
                    <a:lumMod val="75000"/>
                  </a:schemeClr>
                </a:solidFill>
              </a:rPr>
            </a:br>
            <a:r>
              <a:rPr lang="en-US" sz="3600" dirty="0">
                <a:solidFill>
                  <a:schemeClr val="accent1">
                    <a:lumMod val="75000"/>
                  </a:schemeClr>
                </a:solidFill>
              </a:rPr>
              <a:t/>
            </a:r>
            <a:br>
              <a:rPr lang="en-US" sz="3600" dirty="0">
                <a:solidFill>
                  <a:schemeClr val="accent1">
                    <a:lumMod val="75000"/>
                  </a:schemeClr>
                </a:solidFill>
              </a:rPr>
            </a:br>
            <a:endParaRPr lang="en-US" sz="3600" dirty="0">
              <a:solidFill>
                <a:schemeClr val="accent1">
                  <a:lumMod val="75000"/>
                </a:schemeClr>
              </a:solidFill>
            </a:endParaRPr>
          </a:p>
        </p:txBody>
      </p:sp>
    </p:spTree>
    <p:extLst>
      <p:ext uri="{BB962C8B-B14F-4D97-AF65-F5344CB8AC3E}">
        <p14:creationId xmlns:p14="http://schemas.microsoft.com/office/powerpoint/2010/main" val="38663332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pic>
        <p:nvPicPr>
          <p:cNvPr id="39939"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4325" y="-167640"/>
            <a:ext cx="8829675" cy="703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0" name="Text Box 3"/>
          <p:cNvSpPr txBox="1">
            <a:spLocks noChangeArrowheads="1"/>
          </p:cNvSpPr>
          <p:nvPr/>
        </p:nvSpPr>
        <p:spPr bwMode="auto">
          <a:xfrm>
            <a:off x="325438" y="6044565"/>
            <a:ext cx="5759450"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400" b="1" smtClean="0">
                <a:solidFill>
                  <a:srgbClr val="C40E17"/>
                </a:solidFill>
                <a:latin typeface="Arial Unicode MS" pitchFamily="34" charset="-128"/>
              </a:rPr>
              <a:t>Concept by CSBO  Planning and Architecture Design</a:t>
            </a:r>
            <a:endParaRPr lang="en-US" altLang="en-US" sz="1400" b="1" smtClean="0">
              <a:solidFill>
                <a:srgbClr val="C40E17"/>
              </a:solidFill>
              <a:latin typeface="Arial" charset="0"/>
            </a:endParaRPr>
          </a:p>
        </p:txBody>
      </p:sp>
    </p:spTree>
    <p:extLst>
      <p:ext uri="{BB962C8B-B14F-4D97-AF65-F5344CB8AC3E}">
        <p14:creationId xmlns:p14="http://schemas.microsoft.com/office/powerpoint/2010/main" val="28207090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pic>
        <p:nvPicPr>
          <p:cNvPr id="40963" name="Picture 3" descr="H:\FPR\Project Folder\483 - Victor Phillip Dahdaleh Building (TEL)\PROJECTS\309279 - SR 40869 - Precast panels assessment\Photos\Site Photos July 27 2016\DSC084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9" y="-200024"/>
            <a:ext cx="8847137" cy="705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2100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pic>
        <p:nvPicPr>
          <p:cNvPr id="41987"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1150" y="-200026"/>
            <a:ext cx="8861425" cy="706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8" name="Text Box 3"/>
          <p:cNvSpPr txBox="1">
            <a:spLocks noChangeArrowheads="1"/>
          </p:cNvSpPr>
          <p:nvPr/>
        </p:nvSpPr>
        <p:spPr bwMode="auto">
          <a:xfrm>
            <a:off x="325438" y="6044565"/>
            <a:ext cx="5759450"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400" b="1" smtClean="0">
                <a:solidFill>
                  <a:srgbClr val="C40E17"/>
                </a:solidFill>
                <a:latin typeface="Arial Unicode MS" pitchFamily="34" charset="-128"/>
              </a:rPr>
              <a:t>Concept by CSBO  Planning and Architecture Design</a:t>
            </a:r>
            <a:endParaRPr lang="en-US" altLang="en-US" sz="1400" b="1" smtClean="0">
              <a:solidFill>
                <a:srgbClr val="C40E17"/>
              </a:solidFill>
              <a:latin typeface="Arial" charset="0"/>
            </a:endParaRPr>
          </a:p>
        </p:txBody>
      </p:sp>
    </p:spTree>
    <p:extLst>
      <p:ext uri="{BB962C8B-B14F-4D97-AF65-F5344CB8AC3E}">
        <p14:creationId xmlns:p14="http://schemas.microsoft.com/office/powerpoint/2010/main" val="37267761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pic>
        <p:nvPicPr>
          <p:cNvPr id="43011" name="Picture 2" descr="H:\FPR\Project Folder\483 - Victor Phillip Dahdaleh Building (TEL)\PROJECTS\309279 - SR 40869 - Precast panels assessment\Photos\Site Photos July 27 2016\DSC083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6" y="-15240"/>
            <a:ext cx="8869363" cy="70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6458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9524"/>
            <a:ext cx="8829675" cy="70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323850" y="-26670"/>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3200" b="1" kern="0" dirty="0" smtClean="0">
                <a:solidFill>
                  <a:srgbClr val="D01010"/>
                </a:solidFill>
              </a:rPr>
              <a:t>Victor Phillip Dahdaleh Building</a:t>
            </a:r>
          </a:p>
          <a:p>
            <a:pPr eaLnBrk="1" hangingPunct="1">
              <a:defRPr/>
            </a:pPr>
            <a:r>
              <a:rPr lang="en-US" altLang="en-US" sz="4000" b="1" kern="0" dirty="0" smtClean="0">
                <a:solidFill>
                  <a:srgbClr val="EE1520"/>
                </a:solidFill>
              </a:rPr>
              <a:t/>
            </a:r>
            <a:br>
              <a:rPr lang="en-US" altLang="en-US" sz="4000" b="1" kern="0" dirty="0" smtClean="0">
                <a:solidFill>
                  <a:srgbClr val="EE1520"/>
                </a:solidFill>
              </a:rPr>
            </a:br>
            <a:endParaRPr lang="en-US" altLang="en-US" sz="4000" b="1" kern="0" dirty="0" smtClean="0">
              <a:solidFill>
                <a:srgbClr val="EE1520"/>
              </a:solidFill>
            </a:endParaRPr>
          </a:p>
        </p:txBody>
      </p:sp>
      <p:sp>
        <p:nvSpPr>
          <p:cNvPr id="44036" name="Text Box 3"/>
          <p:cNvSpPr txBox="1">
            <a:spLocks noChangeArrowheads="1"/>
          </p:cNvSpPr>
          <p:nvPr/>
        </p:nvSpPr>
        <p:spPr bwMode="auto">
          <a:xfrm>
            <a:off x="325438" y="6044565"/>
            <a:ext cx="5759450"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6" rIns="91413" bIns="45706">
            <a:spAutoFit/>
          </a:bodyPr>
          <a:lstStyle>
            <a:lvl1pPr>
              <a:defRPr sz="4100">
                <a:solidFill>
                  <a:schemeClr val="tx1"/>
                </a:solidFill>
                <a:latin typeface="Times"/>
              </a:defRPr>
            </a:lvl1pPr>
            <a:lvl2pPr marL="742950" indent="-285750">
              <a:defRPr sz="4100">
                <a:solidFill>
                  <a:schemeClr val="tx1"/>
                </a:solidFill>
                <a:latin typeface="Times"/>
              </a:defRPr>
            </a:lvl2pPr>
            <a:lvl3pPr marL="1143000" indent="-228600">
              <a:defRPr sz="4100">
                <a:solidFill>
                  <a:schemeClr val="tx1"/>
                </a:solidFill>
                <a:latin typeface="Times"/>
              </a:defRPr>
            </a:lvl3pPr>
            <a:lvl4pPr marL="1600200" indent="-228600">
              <a:defRPr sz="4100">
                <a:solidFill>
                  <a:schemeClr val="tx1"/>
                </a:solidFill>
                <a:latin typeface="Times"/>
              </a:defRPr>
            </a:lvl4pPr>
            <a:lvl5pPr marL="2057400" indent="-228600">
              <a:defRPr sz="4100">
                <a:solidFill>
                  <a:schemeClr val="tx1"/>
                </a:solidFill>
                <a:latin typeface="Times"/>
              </a:defRPr>
            </a:lvl5pPr>
            <a:lvl6pPr marL="2514600" indent="-228600" eaLnBrk="0" fontAlgn="base" hangingPunct="0">
              <a:spcBef>
                <a:spcPct val="0"/>
              </a:spcBef>
              <a:spcAft>
                <a:spcPct val="0"/>
              </a:spcAft>
              <a:defRPr sz="4100">
                <a:solidFill>
                  <a:schemeClr val="tx1"/>
                </a:solidFill>
                <a:latin typeface="Times"/>
              </a:defRPr>
            </a:lvl6pPr>
            <a:lvl7pPr marL="2971800" indent="-228600" eaLnBrk="0" fontAlgn="base" hangingPunct="0">
              <a:spcBef>
                <a:spcPct val="0"/>
              </a:spcBef>
              <a:spcAft>
                <a:spcPct val="0"/>
              </a:spcAft>
              <a:defRPr sz="4100">
                <a:solidFill>
                  <a:schemeClr val="tx1"/>
                </a:solidFill>
                <a:latin typeface="Times"/>
              </a:defRPr>
            </a:lvl7pPr>
            <a:lvl8pPr marL="3429000" indent="-228600" eaLnBrk="0" fontAlgn="base" hangingPunct="0">
              <a:spcBef>
                <a:spcPct val="0"/>
              </a:spcBef>
              <a:spcAft>
                <a:spcPct val="0"/>
              </a:spcAft>
              <a:defRPr sz="4100">
                <a:solidFill>
                  <a:schemeClr val="tx1"/>
                </a:solidFill>
                <a:latin typeface="Times"/>
              </a:defRPr>
            </a:lvl8pPr>
            <a:lvl9pPr marL="3886200" indent="-228600" eaLnBrk="0" fontAlgn="base" hangingPunct="0">
              <a:spcBef>
                <a:spcPct val="0"/>
              </a:spcBef>
              <a:spcAft>
                <a:spcPct val="0"/>
              </a:spcAft>
              <a:defRPr sz="4100">
                <a:solidFill>
                  <a:schemeClr val="tx1"/>
                </a:solidFill>
                <a:latin typeface="Times"/>
              </a:defRPr>
            </a:lvl9pPr>
          </a:lstStyle>
          <a:p>
            <a:pPr eaLnBrk="0" fontAlgn="base" hangingPunct="0">
              <a:spcBef>
                <a:spcPct val="0"/>
              </a:spcBef>
              <a:spcAft>
                <a:spcPct val="0"/>
              </a:spcAft>
            </a:pPr>
            <a:r>
              <a:rPr lang="en-US" altLang="en-US" sz="1400" b="1" smtClean="0">
                <a:solidFill>
                  <a:srgbClr val="C40E17"/>
                </a:solidFill>
                <a:latin typeface="Arial Unicode MS" pitchFamily="34" charset="-128"/>
              </a:rPr>
              <a:t>Concept by CSBO  Planning and Architecture Design</a:t>
            </a:r>
            <a:endParaRPr lang="en-US" altLang="en-US" sz="1400" b="1" smtClean="0">
              <a:solidFill>
                <a:srgbClr val="C40E17"/>
              </a:solidFill>
              <a:latin typeface="Arial" charset="0"/>
            </a:endParaRPr>
          </a:p>
        </p:txBody>
      </p:sp>
    </p:spTree>
    <p:extLst>
      <p:ext uri="{BB962C8B-B14F-4D97-AF65-F5344CB8AC3E}">
        <p14:creationId xmlns:p14="http://schemas.microsoft.com/office/powerpoint/2010/main" val="25725852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48896"/>
            <a:ext cx="8159218" cy="1034288"/>
          </a:xfrm>
        </p:spPr>
        <p:txBody>
          <a:bodyPr lIns="82058" tIns="41029" rIns="82058" bIns="41029"/>
          <a:lstStyle/>
          <a:p>
            <a:r>
              <a:rPr lang="en-US" dirty="0" smtClean="0">
                <a:solidFill>
                  <a:schemeClr val="tx1"/>
                </a:solidFill>
              </a:rPr>
              <a:t>Outline</a:t>
            </a:r>
            <a:endParaRPr lang="en-US" dirty="0">
              <a:solidFill>
                <a:schemeClr val="tx1"/>
              </a:solidFill>
            </a:endParaRPr>
          </a:p>
        </p:txBody>
      </p:sp>
      <p:sp>
        <p:nvSpPr>
          <p:cNvPr id="4" name="TextBox 3"/>
          <p:cNvSpPr txBox="1"/>
          <p:nvPr/>
        </p:nvSpPr>
        <p:spPr>
          <a:xfrm>
            <a:off x="809140" y="1174855"/>
            <a:ext cx="8035633" cy="3929866"/>
          </a:xfrm>
          <a:prstGeom prst="rect">
            <a:avLst/>
          </a:prstGeom>
          <a:noFill/>
        </p:spPr>
        <p:txBody>
          <a:bodyPr wrap="square" lIns="81863" tIns="40930" rIns="81863" bIns="40930" rtlCol="0">
            <a:spAutoFit/>
          </a:bodyPr>
          <a:lstStyle/>
          <a:p>
            <a:pPr marL="457200" indent="-545649">
              <a:spcAft>
                <a:spcPts val="800"/>
              </a:spcAft>
              <a:buFontTx/>
              <a:buAutoNum type="arabicPeriod"/>
            </a:pPr>
            <a:r>
              <a:rPr lang="en-US" sz="2000" b="1" dirty="0" smtClean="0">
                <a:solidFill>
                  <a:srgbClr val="000000"/>
                </a:solidFill>
              </a:rPr>
              <a:t>Budget Planning Update</a:t>
            </a:r>
          </a:p>
          <a:p>
            <a:pPr marL="457200" indent="-545649">
              <a:spcAft>
                <a:spcPts val="600"/>
              </a:spcAft>
              <a:buFontTx/>
              <a:buAutoNum type="arabicPeriod"/>
            </a:pPr>
            <a:r>
              <a:rPr lang="en-US" sz="2000" b="1" dirty="0" smtClean="0">
                <a:solidFill>
                  <a:srgbClr val="000000"/>
                </a:solidFill>
              </a:rPr>
              <a:t>Capital Planning Updates</a:t>
            </a:r>
          </a:p>
          <a:p>
            <a:pPr marL="997401" lvl="2" indent="-171450">
              <a:spcAft>
                <a:spcPts val="600"/>
              </a:spcAft>
              <a:buFont typeface="Wingdings" panose="05000000000000000000" pitchFamily="2" charset="2"/>
              <a:buChar char="Ø"/>
            </a:pPr>
            <a:r>
              <a:rPr lang="en-US" sz="2000" b="1" dirty="0" smtClean="0">
                <a:solidFill>
                  <a:prstClr val="black"/>
                </a:solidFill>
              </a:rPr>
              <a:t> Under construction</a:t>
            </a:r>
          </a:p>
          <a:p>
            <a:pPr marL="997401" lvl="2" indent="-171450">
              <a:spcAft>
                <a:spcPts val="600"/>
              </a:spcAft>
              <a:buFont typeface="Wingdings" panose="05000000000000000000" pitchFamily="2" charset="2"/>
              <a:buChar char="Ø"/>
            </a:pPr>
            <a:r>
              <a:rPr lang="en-US" sz="2000" b="1" dirty="0">
                <a:solidFill>
                  <a:prstClr val="black"/>
                </a:solidFill>
              </a:rPr>
              <a:t> </a:t>
            </a:r>
            <a:r>
              <a:rPr lang="en-US" sz="2000" b="1" dirty="0" smtClean="0">
                <a:solidFill>
                  <a:prstClr val="black"/>
                </a:solidFill>
              </a:rPr>
              <a:t>Major renovations</a:t>
            </a:r>
          </a:p>
          <a:p>
            <a:pPr marL="997401" lvl="2" indent="-171450">
              <a:spcAft>
                <a:spcPts val="600"/>
              </a:spcAft>
              <a:buFont typeface="Wingdings" panose="05000000000000000000" pitchFamily="2" charset="2"/>
              <a:buChar char="Ø"/>
            </a:pPr>
            <a:r>
              <a:rPr lang="en-US" sz="2000" b="1" dirty="0">
                <a:solidFill>
                  <a:prstClr val="black"/>
                </a:solidFill>
              </a:rPr>
              <a:t> </a:t>
            </a:r>
            <a:r>
              <a:rPr lang="en-US" sz="2000" b="1" dirty="0" smtClean="0">
                <a:solidFill>
                  <a:prstClr val="black"/>
                </a:solidFill>
              </a:rPr>
              <a:t>Future capital projects</a:t>
            </a:r>
            <a:endParaRPr lang="en-US" sz="2000" b="1" dirty="0">
              <a:solidFill>
                <a:prstClr val="black"/>
              </a:solidFill>
            </a:endParaRPr>
          </a:p>
          <a:p>
            <a:pPr marL="457200" indent="-457200">
              <a:spcAft>
                <a:spcPts val="700"/>
              </a:spcAft>
              <a:buFont typeface="+mj-lt"/>
              <a:buAutoNum type="arabicPeriod"/>
            </a:pPr>
            <a:r>
              <a:rPr lang="en-US" sz="2000" b="1" dirty="0" smtClean="0">
                <a:solidFill>
                  <a:srgbClr val="000000"/>
                </a:solidFill>
              </a:rPr>
              <a:t>Cap and Trade Report</a:t>
            </a:r>
          </a:p>
          <a:p>
            <a:pPr marL="457200" indent="-457200">
              <a:spcAft>
                <a:spcPts val="700"/>
              </a:spcAft>
              <a:buFont typeface="+mj-lt"/>
              <a:buAutoNum type="arabicPeriod"/>
            </a:pPr>
            <a:r>
              <a:rPr lang="en-US" sz="2000" b="1" dirty="0" smtClean="0">
                <a:solidFill>
                  <a:srgbClr val="000000"/>
                </a:solidFill>
              </a:rPr>
              <a:t>Community Safety</a:t>
            </a:r>
          </a:p>
          <a:p>
            <a:pPr marL="800100" lvl="1" indent="-342900">
              <a:spcAft>
                <a:spcPts val="700"/>
              </a:spcAft>
              <a:buFont typeface="Wingdings" panose="05000000000000000000" pitchFamily="2" charset="2"/>
              <a:buChar char="Ø"/>
            </a:pPr>
            <a:r>
              <a:rPr lang="en-US" sz="2000" b="1" dirty="0" smtClean="0">
                <a:solidFill>
                  <a:srgbClr val="000000"/>
                </a:solidFill>
              </a:rPr>
              <a:t>Sexual Violence Policy Development Update</a:t>
            </a:r>
          </a:p>
          <a:p>
            <a:pPr marL="457200" indent="-457200">
              <a:spcAft>
                <a:spcPts val="700"/>
              </a:spcAft>
              <a:buFont typeface="+mj-lt"/>
              <a:buAutoNum type="arabicPeriod"/>
            </a:pPr>
            <a:r>
              <a:rPr lang="en-US" sz="2000" b="1" dirty="0" smtClean="0">
                <a:solidFill>
                  <a:srgbClr val="000000"/>
                </a:solidFill>
              </a:rPr>
              <a:t>Questions and Answers</a:t>
            </a:r>
          </a:p>
          <a:p>
            <a:pPr>
              <a:spcAft>
                <a:spcPts val="800"/>
              </a:spcAft>
            </a:pPr>
            <a:endParaRPr lang="en-US" sz="2000" b="1" dirty="0">
              <a:solidFill>
                <a:srgbClr val="000000"/>
              </a:solidFill>
            </a:endParaRPr>
          </a:p>
        </p:txBody>
      </p:sp>
      <p:sp>
        <p:nvSpPr>
          <p:cNvPr id="5" name="Left Arrow 4"/>
          <p:cNvSpPr/>
          <p:nvPr/>
        </p:nvSpPr>
        <p:spPr>
          <a:xfrm>
            <a:off x="7909978" y="3248703"/>
            <a:ext cx="790919" cy="250664"/>
          </a:xfrm>
          <a:prstGeom prst="leftArrow">
            <a:avLst/>
          </a:prstGeom>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9098130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          Cap and Trade</a:t>
            </a:r>
            <a:endParaRPr lang="en-US" dirty="0"/>
          </a:p>
        </p:txBody>
      </p:sp>
      <p:sp>
        <p:nvSpPr>
          <p:cNvPr id="3" name="Subtitle 2"/>
          <p:cNvSpPr>
            <a:spLocks noGrp="1"/>
          </p:cNvSpPr>
          <p:nvPr>
            <p:ph type="subTitle" idx="1"/>
          </p:nvPr>
        </p:nvSpPr>
        <p:spPr/>
        <p:txBody>
          <a:bodyPr/>
          <a:lstStyle/>
          <a:p>
            <a:r>
              <a:rPr lang="en-US" dirty="0" smtClean="0"/>
              <a:t>          How Cap and Trade Works</a:t>
            </a:r>
            <a:endParaRPr lang="en-US" dirty="0"/>
          </a:p>
        </p:txBody>
      </p:sp>
    </p:spTree>
    <p:extLst>
      <p:ext uri="{BB962C8B-B14F-4D97-AF65-F5344CB8AC3E}">
        <p14:creationId xmlns:p14="http://schemas.microsoft.com/office/powerpoint/2010/main" val="9112595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Carbon </a:t>
            </a:r>
            <a:r>
              <a:rPr lang="en-US" b="1" dirty="0"/>
              <a:t>Pricing Regulatory Update</a:t>
            </a:r>
            <a:endParaRPr lang="en-US" dirty="0"/>
          </a:p>
        </p:txBody>
      </p:sp>
      <p:sp>
        <p:nvSpPr>
          <p:cNvPr id="3" name="Text Placeholder 2"/>
          <p:cNvSpPr>
            <a:spLocks noGrp="1"/>
          </p:cNvSpPr>
          <p:nvPr>
            <p:ph type="body" sz="quarter" idx="13"/>
          </p:nvPr>
        </p:nvSpPr>
        <p:spPr/>
        <p:txBody>
          <a:bodyPr>
            <a:noAutofit/>
          </a:bodyPr>
          <a:lstStyle/>
          <a:p>
            <a:r>
              <a:rPr lang="en-US" dirty="0"/>
              <a:t>Ministry of the Environment and Climate Change Greenhouse Gas regulations were announced by the Premier of Ontario on April 13, </a:t>
            </a:r>
            <a:r>
              <a:rPr lang="en-US" dirty="0" smtClean="0"/>
              <a:t>2015</a:t>
            </a:r>
          </a:p>
          <a:p>
            <a:pPr marL="0" indent="0">
              <a:buNone/>
            </a:pPr>
            <a:endParaRPr lang="en-US" dirty="0"/>
          </a:p>
          <a:p>
            <a:r>
              <a:rPr lang="en-US" dirty="0"/>
              <a:t>New provincial regulations promulgated on May 18 and 19, 2016 -  Cap and Trade auction based regime linked with Quebec and California, not a flat tax like B.C</a:t>
            </a:r>
            <a:r>
              <a:rPr lang="en-US" dirty="0" smtClean="0"/>
              <a:t>.</a:t>
            </a:r>
          </a:p>
          <a:p>
            <a:pPr marL="0" indent="0">
              <a:buNone/>
            </a:pPr>
            <a:endParaRPr lang="en-US" dirty="0"/>
          </a:p>
          <a:p>
            <a:r>
              <a:rPr lang="en-US" dirty="0"/>
              <a:t>First regulatory period is 2017-2020 with Nov. 2021 "true up".   Provincial carbon reduction targets are expected to be in the 3-5% per year range through 2020.</a:t>
            </a:r>
          </a:p>
          <a:p>
            <a:endParaRPr lang="en-US" dirty="0"/>
          </a:p>
        </p:txBody>
      </p:sp>
    </p:spTree>
    <p:extLst>
      <p:ext uri="{BB962C8B-B14F-4D97-AF65-F5344CB8AC3E}">
        <p14:creationId xmlns:p14="http://schemas.microsoft.com/office/powerpoint/2010/main" val="9849606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Carbon </a:t>
            </a:r>
            <a:r>
              <a:rPr lang="en-US" b="1" dirty="0"/>
              <a:t>Pricing Regulatory Update</a:t>
            </a:r>
            <a:endParaRPr lang="en-US" dirty="0"/>
          </a:p>
        </p:txBody>
      </p:sp>
      <p:sp>
        <p:nvSpPr>
          <p:cNvPr id="3" name="Text Placeholder 2"/>
          <p:cNvSpPr>
            <a:spLocks noGrp="1"/>
          </p:cNvSpPr>
          <p:nvPr>
            <p:ph type="body" sz="quarter" idx="13"/>
          </p:nvPr>
        </p:nvSpPr>
        <p:spPr/>
        <p:txBody>
          <a:bodyPr>
            <a:noAutofit/>
          </a:bodyPr>
          <a:lstStyle/>
          <a:p>
            <a:r>
              <a:rPr lang="en-US" dirty="0"/>
              <a:t>The Keele campus is eligible for free </a:t>
            </a:r>
            <a:r>
              <a:rPr lang="en-US" dirty="0" smtClean="0"/>
              <a:t>allowances during the first regulatory period, </a:t>
            </a:r>
            <a:r>
              <a:rPr lang="en-US" dirty="0"/>
              <a:t>but </a:t>
            </a:r>
            <a:r>
              <a:rPr lang="en-US" dirty="0" smtClean="0"/>
              <a:t>not </a:t>
            </a:r>
            <a:r>
              <a:rPr lang="en-US" dirty="0" err="1" smtClean="0"/>
              <a:t>Glendon</a:t>
            </a:r>
            <a:r>
              <a:rPr lang="en-US" dirty="0" smtClean="0"/>
              <a:t>. </a:t>
            </a:r>
          </a:p>
          <a:p>
            <a:pPr marL="0" indent="0">
              <a:buNone/>
            </a:pPr>
            <a:endParaRPr lang="en-US" dirty="0"/>
          </a:p>
          <a:p>
            <a:r>
              <a:rPr lang="en-US" dirty="0" smtClean="0"/>
              <a:t>York University registered </a:t>
            </a:r>
            <a:r>
              <a:rPr lang="en-US" dirty="0"/>
              <a:t>as a mandatory participant in the Cap and Trade program </a:t>
            </a:r>
            <a:r>
              <a:rPr lang="en-US" dirty="0" smtClean="0"/>
              <a:t>in </a:t>
            </a:r>
            <a:r>
              <a:rPr lang="en-US" dirty="0"/>
              <a:t>2016. </a:t>
            </a:r>
            <a:endParaRPr lang="en-US" dirty="0" smtClean="0"/>
          </a:p>
          <a:p>
            <a:pPr marL="0" indent="0">
              <a:buNone/>
            </a:pPr>
            <a:endParaRPr lang="en-US" dirty="0"/>
          </a:p>
          <a:p>
            <a:r>
              <a:rPr lang="en-US" dirty="0" smtClean="0"/>
              <a:t>The 2017 </a:t>
            </a:r>
            <a:r>
              <a:rPr lang="en-US" dirty="0"/>
              <a:t>free </a:t>
            </a:r>
            <a:r>
              <a:rPr lang="en-US" dirty="0" smtClean="0"/>
              <a:t>allowances </a:t>
            </a:r>
            <a:r>
              <a:rPr lang="en-US" dirty="0"/>
              <a:t>(</a:t>
            </a:r>
            <a:r>
              <a:rPr lang="en-US" dirty="0" smtClean="0"/>
              <a:t>52,857</a:t>
            </a:r>
            <a:r>
              <a:rPr lang="en-US" dirty="0"/>
              <a:t>) have been granted. </a:t>
            </a:r>
            <a:endParaRPr lang="en-US" dirty="0" smtClean="0"/>
          </a:p>
          <a:p>
            <a:pPr marL="0" indent="0">
              <a:buNone/>
            </a:pPr>
            <a:endParaRPr lang="en-US" dirty="0"/>
          </a:p>
          <a:p>
            <a:r>
              <a:rPr lang="en-US" dirty="0"/>
              <a:t>North American carbon pricing may be dominated by the $US, </a:t>
            </a:r>
            <a:r>
              <a:rPr lang="en-US" dirty="0" smtClean="0"/>
              <a:t> carbon </a:t>
            </a:r>
            <a:r>
              <a:rPr lang="en-US" dirty="0"/>
              <a:t>taxes may therefore come under unanticipated exchange rate pressures</a:t>
            </a:r>
          </a:p>
        </p:txBody>
      </p:sp>
    </p:spTree>
    <p:extLst>
      <p:ext uri="{BB962C8B-B14F-4D97-AF65-F5344CB8AC3E}">
        <p14:creationId xmlns:p14="http://schemas.microsoft.com/office/powerpoint/2010/main" val="22905249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Carbon </a:t>
            </a:r>
            <a:r>
              <a:rPr lang="en-US" b="1" dirty="0"/>
              <a:t>Pricing Regulatory </a:t>
            </a:r>
            <a:r>
              <a:rPr lang="en-US" b="1" dirty="0" smtClean="0"/>
              <a:t>Update</a:t>
            </a:r>
            <a:endParaRPr lang="en-US" dirty="0"/>
          </a:p>
        </p:txBody>
      </p:sp>
      <p:sp>
        <p:nvSpPr>
          <p:cNvPr id="3" name="Text Placeholder 2"/>
          <p:cNvSpPr>
            <a:spLocks noGrp="1"/>
          </p:cNvSpPr>
          <p:nvPr>
            <p:ph type="body" sz="quarter" idx="13"/>
          </p:nvPr>
        </p:nvSpPr>
        <p:spPr/>
        <p:txBody>
          <a:bodyPr>
            <a:noAutofit/>
          </a:bodyPr>
          <a:lstStyle/>
          <a:p>
            <a:r>
              <a:rPr lang="en-US" dirty="0"/>
              <a:t>The Province released its first Five (5) Year Climate Change Action Plan in </a:t>
            </a:r>
            <a:r>
              <a:rPr lang="en-US" dirty="0" smtClean="0"/>
              <a:t>April </a:t>
            </a:r>
            <a:r>
              <a:rPr lang="en-US" dirty="0"/>
              <a:t>2016, </a:t>
            </a:r>
            <a:r>
              <a:rPr lang="en-US" dirty="0" smtClean="0"/>
              <a:t>program </a:t>
            </a:r>
            <a:r>
              <a:rPr lang="en-US" dirty="0"/>
              <a:t>details have </a:t>
            </a:r>
            <a:r>
              <a:rPr lang="en-US" dirty="0" smtClean="0"/>
              <a:t>not been </a:t>
            </a:r>
            <a:r>
              <a:rPr lang="en-US" dirty="0"/>
              <a:t>released.  </a:t>
            </a:r>
            <a:endParaRPr lang="en-US" dirty="0" smtClean="0"/>
          </a:p>
          <a:p>
            <a:pPr marL="0" indent="0">
              <a:buNone/>
            </a:pPr>
            <a:endParaRPr lang="en-US" dirty="0"/>
          </a:p>
          <a:p>
            <a:r>
              <a:rPr lang="en-US" dirty="0"/>
              <a:t>CSBO and faculty staff will leverage PSE SIF projects to further improve energy performance.  </a:t>
            </a:r>
            <a:endParaRPr lang="en-US" dirty="0" smtClean="0"/>
          </a:p>
          <a:p>
            <a:pPr marL="0" indent="0">
              <a:buNone/>
            </a:pPr>
            <a:endParaRPr lang="en-US" dirty="0"/>
          </a:p>
          <a:p>
            <a:r>
              <a:rPr lang="en-US" dirty="0"/>
              <a:t>Recent work </a:t>
            </a:r>
            <a:r>
              <a:rPr lang="en-US" dirty="0" smtClean="0"/>
              <a:t>is focused </a:t>
            </a:r>
            <a:r>
              <a:rPr lang="en-US" dirty="0"/>
              <a:t>on investigating alternative low carbon technologies (electric vehicles, biogas, heat pumps/geothermal, ambient geo exchange study with NRCAN) </a:t>
            </a:r>
            <a:r>
              <a:rPr lang="en-US" dirty="0" smtClean="0"/>
              <a:t>to meet </a:t>
            </a:r>
            <a:r>
              <a:rPr lang="en-US" dirty="0"/>
              <a:t>future climate change mitigation goals and regulations.  </a:t>
            </a:r>
          </a:p>
          <a:p>
            <a:endParaRPr lang="en-US" dirty="0"/>
          </a:p>
        </p:txBody>
      </p:sp>
    </p:spTree>
    <p:extLst>
      <p:ext uri="{BB962C8B-B14F-4D97-AF65-F5344CB8AC3E}">
        <p14:creationId xmlns:p14="http://schemas.microsoft.com/office/powerpoint/2010/main" val="2223023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0904794"/>
              </p:ext>
            </p:extLst>
          </p:nvPr>
        </p:nvGraphicFramePr>
        <p:xfrm>
          <a:off x="533400" y="1066800"/>
          <a:ext cx="3809010" cy="544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descr="Improvements in:&#10;&#10;Confirmation Rates&#10;Conversions&#10;Course Loads &#10;Retention&#10;"/>
          <p:cNvSpPr/>
          <p:nvPr/>
        </p:nvSpPr>
        <p:spPr>
          <a:xfrm>
            <a:off x="5029216" y="1849315"/>
            <a:ext cx="3593123" cy="3352800"/>
          </a:xfrm>
          <a:prstGeom prst="roundRect">
            <a:avLst/>
          </a:prstGeom>
          <a:solidFill>
            <a:srgbClr val="C00000"/>
          </a:solidFill>
          <a:ln w="34925">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spcAft>
                <a:spcPts val="600"/>
              </a:spcAft>
            </a:pPr>
            <a:r>
              <a:rPr lang="en-US" sz="2800" dirty="0">
                <a:solidFill>
                  <a:prstClr val="white"/>
                </a:solidFill>
              </a:rPr>
              <a:t>Improvements in:</a:t>
            </a:r>
          </a:p>
          <a:p>
            <a:pPr algn="ctr">
              <a:spcAft>
                <a:spcPts val="600"/>
              </a:spcAft>
            </a:pPr>
            <a:endParaRPr lang="en-US" sz="800" dirty="0">
              <a:solidFill>
                <a:prstClr val="white"/>
              </a:solidFill>
            </a:endParaRPr>
          </a:p>
          <a:p>
            <a:pPr algn="ctr">
              <a:spcAft>
                <a:spcPts val="600"/>
              </a:spcAft>
            </a:pPr>
            <a:r>
              <a:rPr lang="en-US" sz="2800" dirty="0">
                <a:solidFill>
                  <a:prstClr val="white"/>
                </a:solidFill>
              </a:rPr>
              <a:t>Confirmation Rates</a:t>
            </a:r>
          </a:p>
          <a:p>
            <a:pPr algn="ctr">
              <a:spcAft>
                <a:spcPts val="600"/>
              </a:spcAft>
            </a:pPr>
            <a:r>
              <a:rPr lang="en-US" sz="2800" dirty="0">
                <a:solidFill>
                  <a:prstClr val="white"/>
                </a:solidFill>
              </a:rPr>
              <a:t>Conversions</a:t>
            </a:r>
          </a:p>
          <a:p>
            <a:pPr algn="ctr">
              <a:spcAft>
                <a:spcPts val="600"/>
              </a:spcAft>
            </a:pPr>
            <a:r>
              <a:rPr lang="en-US" sz="2800" dirty="0">
                <a:solidFill>
                  <a:prstClr val="white"/>
                </a:solidFill>
              </a:rPr>
              <a:t>Course Loads </a:t>
            </a:r>
          </a:p>
          <a:p>
            <a:pPr algn="ctr">
              <a:spcAft>
                <a:spcPts val="600"/>
              </a:spcAft>
            </a:pPr>
            <a:r>
              <a:rPr lang="en-US" sz="2800" dirty="0">
                <a:solidFill>
                  <a:prstClr val="white"/>
                </a:solidFill>
              </a:rPr>
              <a:t>Retention</a:t>
            </a:r>
          </a:p>
        </p:txBody>
      </p:sp>
      <p:sp>
        <p:nvSpPr>
          <p:cNvPr id="5" name="TextBox 4"/>
          <p:cNvSpPr txBox="1"/>
          <p:nvPr/>
        </p:nvSpPr>
        <p:spPr>
          <a:xfrm>
            <a:off x="5410200" y="1143012"/>
            <a:ext cx="2971800" cy="646331"/>
          </a:xfrm>
          <a:prstGeom prst="rect">
            <a:avLst/>
          </a:prstGeom>
          <a:noFill/>
        </p:spPr>
        <p:txBody>
          <a:bodyPr wrap="square" rtlCol="0">
            <a:spAutoFit/>
          </a:bodyPr>
          <a:lstStyle/>
          <a:p>
            <a:pPr algn="ctr"/>
            <a:r>
              <a:rPr lang="en-US" sz="3600" b="1" u="sng" dirty="0">
                <a:solidFill>
                  <a:prstClr val="black">
                    <a:lumMod val="65000"/>
                    <a:lumOff val="35000"/>
                  </a:prstClr>
                </a:solidFill>
              </a:rPr>
              <a:t>Outcomes</a:t>
            </a:r>
          </a:p>
        </p:txBody>
      </p:sp>
      <p:sp>
        <p:nvSpPr>
          <p:cNvPr id="2" name="Title 1"/>
          <p:cNvSpPr>
            <a:spLocks noGrp="1"/>
          </p:cNvSpPr>
          <p:nvPr>
            <p:ph type="title"/>
          </p:nvPr>
        </p:nvSpPr>
        <p:spPr>
          <a:xfrm>
            <a:off x="304800" y="152400"/>
            <a:ext cx="8763000" cy="758515"/>
          </a:xfrm>
        </p:spPr>
        <p:txBody>
          <a:bodyPr/>
          <a:lstStyle/>
          <a:p>
            <a:r>
              <a:rPr lang="en-US" sz="2800" dirty="0" smtClean="0">
                <a:solidFill>
                  <a:schemeClr val="accent1"/>
                </a:solidFill>
              </a:rPr>
              <a:t>Strategic Enrolment Management Successes 2016-17</a:t>
            </a:r>
            <a:endParaRPr lang="en-US" sz="2800" dirty="0">
              <a:solidFill>
                <a:schemeClr val="accent1"/>
              </a:solidFill>
            </a:endParaRPr>
          </a:p>
        </p:txBody>
      </p:sp>
    </p:spTree>
    <p:extLst>
      <p:ext uri="{BB962C8B-B14F-4D97-AF65-F5344CB8AC3E}">
        <p14:creationId xmlns:p14="http://schemas.microsoft.com/office/powerpoint/2010/main" val="38481904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Carbon </a:t>
            </a:r>
            <a:r>
              <a:rPr lang="en-US" b="1" dirty="0"/>
              <a:t>Pricing Regulatory Update</a:t>
            </a:r>
            <a:endParaRPr lang="en-US" dirty="0"/>
          </a:p>
        </p:txBody>
      </p:sp>
      <p:sp>
        <p:nvSpPr>
          <p:cNvPr id="3" name="Text Placeholder 2"/>
          <p:cNvSpPr>
            <a:spLocks noGrp="1"/>
          </p:cNvSpPr>
          <p:nvPr>
            <p:ph type="body" sz="quarter" idx="13"/>
          </p:nvPr>
        </p:nvSpPr>
        <p:spPr/>
        <p:txBody>
          <a:bodyPr>
            <a:normAutofit/>
          </a:bodyPr>
          <a:lstStyle/>
          <a:p>
            <a:r>
              <a:rPr lang="en-US" dirty="0" smtClean="0"/>
              <a:t>Federal </a:t>
            </a:r>
            <a:r>
              <a:rPr lang="en-US" dirty="0"/>
              <a:t>government announced Dec'16 national floor price of $10/tonne starting in 2018, increasing by $10/tonne/year to $50/tonne by </a:t>
            </a:r>
            <a:r>
              <a:rPr lang="en-US" dirty="0" smtClean="0"/>
              <a:t>2022.</a:t>
            </a:r>
          </a:p>
          <a:p>
            <a:pPr marL="0" indent="0">
              <a:buNone/>
            </a:pPr>
            <a:endParaRPr lang="en-US" dirty="0" smtClean="0"/>
          </a:p>
          <a:p>
            <a:r>
              <a:rPr lang="en-US" dirty="0" smtClean="0"/>
              <a:t>How </a:t>
            </a:r>
            <a:r>
              <a:rPr lang="en-US" dirty="0"/>
              <a:t>will York Keele campus be treated beyond 2020</a:t>
            </a:r>
            <a:r>
              <a:rPr lang="en-US" dirty="0" smtClean="0"/>
              <a:t>???</a:t>
            </a:r>
          </a:p>
          <a:p>
            <a:pPr marL="0" indent="0">
              <a:buNone/>
            </a:pPr>
            <a:endParaRPr lang="en-US" dirty="0" smtClean="0"/>
          </a:p>
          <a:p>
            <a:r>
              <a:rPr lang="en-US" dirty="0" smtClean="0"/>
              <a:t> </a:t>
            </a:r>
            <a:r>
              <a:rPr lang="en-US" dirty="0"/>
              <a:t>Could be $2,750,000 annual "challenge</a:t>
            </a:r>
            <a:r>
              <a:rPr lang="en-US" dirty="0" smtClean="0"/>
              <a:t>"</a:t>
            </a:r>
          </a:p>
          <a:p>
            <a:pPr marL="0" indent="0">
              <a:buNone/>
            </a:pPr>
            <a:endParaRPr lang="en-US" dirty="0"/>
          </a:p>
          <a:p>
            <a:endParaRPr lang="en-US" sz="2800" dirty="0" smtClean="0"/>
          </a:p>
          <a:p>
            <a:endParaRPr lang="en-US" sz="2800" dirty="0"/>
          </a:p>
          <a:p>
            <a:pPr marL="0" indent="0">
              <a:buNone/>
            </a:pPr>
            <a:endParaRPr lang="en-US" sz="2800" dirty="0" smtClean="0"/>
          </a:p>
          <a:p>
            <a:pPr marL="0" indent="0">
              <a:buNone/>
            </a:pPr>
            <a:endParaRPr lang="en-US" sz="2800" dirty="0" smtClean="0"/>
          </a:p>
          <a:p>
            <a:endParaRPr lang="en-US" sz="2800" dirty="0"/>
          </a:p>
        </p:txBody>
      </p:sp>
    </p:spTree>
    <p:extLst>
      <p:ext uri="{BB962C8B-B14F-4D97-AF65-F5344CB8AC3E}">
        <p14:creationId xmlns:p14="http://schemas.microsoft.com/office/powerpoint/2010/main" val="7374659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Final Word</a:t>
            </a:r>
            <a:endParaRPr lang="en-US" dirty="0"/>
          </a:p>
        </p:txBody>
      </p:sp>
      <p:sp>
        <p:nvSpPr>
          <p:cNvPr id="3" name="Text Placeholder 2"/>
          <p:cNvSpPr>
            <a:spLocks noGrp="1"/>
          </p:cNvSpPr>
          <p:nvPr>
            <p:ph type="body" sz="quarter" idx="13"/>
          </p:nvPr>
        </p:nvSpPr>
        <p:spPr>
          <a:xfrm>
            <a:off x="457200" y="1295400"/>
            <a:ext cx="8382000" cy="4876800"/>
          </a:xfrm>
        </p:spPr>
        <p:txBody>
          <a:bodyPr>
            <a:noAutofit/>
          </a:bodyPr>
          <a:lstStyle/>
          <a:p>
            <a:pPr>
              <a:spcAft>
                <a:spcPts val="1200"/>
              </a:spcAft>
            </a:pPr>
            <a:r>
              <a:rPr lang="en-US" dirty="0" smtClean="0"/>
              <a:t>We all have a responsibility to reduce reliance on fossil fuels.  </a:t>
            </a:r>
          </a:p>
          <a:p>
            <a:pPr>
              <a:spcAft>
                <a:spcPts val="1200"/>
              </a:spcAft>
            </a:pPr>
            <a:r>
              <a:rPr lang="en-US" dirty="0" smtClean="0"/>
              <a:t>At York, 60% of our fossil fuel (natural gas) consumption is for thermal energy (to heat and cool our buildings).</a:t>
            </a:r>
          </a:p>
          <a:p>
            <a:pPr>
              <a:spcAft>
                <a:spcPts val="1200"/>
              </a:spcAft>
            </a:pPr>
            <a:r>
              <a:rPr lang="en-US" dirty="0" smtClean="0"/>
              <a:t>It is ecologically, and now financially, important that York U prepare a plan with 10, 20, and 30 year milestones to reduce fossil fuel use.</a:t>
            </a:r>
          </a:p>
          <a:p>
            <a:pPr>
              <a:spcAft>
                <a:spcPts val="1200"/>
              </a:spcAft>
            </a:pPr>
            <a:r>
              <a:rPr lang="en-US" dirty="0" smtClean="0"/>
              <a:t>In plain English, that means dramatically improving buildings’ thermal performance, reducing electrical use, and introducing alternative sources of energy.</a:t>
            </a:r>
          </a:p>
        </p:txBody>
      </p:sp>
    </p:spTree>
    <p:extLst>
      <p:ext uri="{BB962C8B-B14F-4D97-AF65-F5344CB8AC3E}">
        <p14:creationId xmlns:p14="http://schemas.microsoft.com/office/powerpoint/2010/main" val="27128555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48896"/>
            <a:ext cx="8159218" cy="1034288"/>
          </a:xfrm>
        </p:spPr>
        <p:txBody>
          <a:bodyPr lIns="82058" tIns="41029" rIns="82058" bIns="41029"/>
          <a:lstStyle/>
          <a:p>
            <a:r>
              <a:rPr lang="en-US" dirty="0" smtClean="0">
                <a:solidFill>
                  <a:schemeClr val="tx1"/>
                </a:solidFill>
              </a:rPr>
              <a:t>Outline</a:t>
            </a:r>
            <a:endParaRPr lang="en-US" dirty="0">
              <a:solidFill>
                <a:schemeClr val="tx1"/>
              </a:solidFill>
            </a:endParaRPr>
          </a:p>
        </p:txBody>
      </p:sp>
      <p:sp>
        <p:nvSpPr>
          <p:cNvPr id="4" name="TextBox 3"/>
          <p:cNvSpPr txBox="1"/>
          <p:nvPr/>
        </p:nvSpPr>
        <p:spPr>
          <a:xfrm>
            <a:off x="809140" y="1191789"/>
            <a:ext cx="8035633" cy="3929866"/>
          </a:xfrm>
          <a:prstGeom prst="rect">
            <a:avLst/>
          </a:prstGeom>
          <a:noFill/>
        </p:spPr>
        <p:txBody>
          <a:bodyPr wrap="square" lIns="81863" tIns="40930" rIns="81863" bIns="40930" rtlCol="0">
            <a:spAutoFit/>
          </a:bodyPr>
          <a:lstStyle/>
          <a:p>
            <a:pPr marL="457200" indent="-545649">
              <a:spcAft>
                <a:spcPts val="800"/>
              </a:spcAft>
              <a:buFontTx/>
              <a:buAutoNum type="arabicPeriod"/>
            </a:pPr>
            <a:r>
              <a:rPr lang="en-US" sz="2000" b="1" dirty="0" smtClean="0">
                <a:solidFill>
                  <a:srgbClr val="000000"/>
                </a:solidFill>
                <a:latin typeface="Arial" charset="0"/>
              </a:rPr>
              <a:t>Budget Planning Update</a:t>
            </a:r>
          </a:p>
          <a:p>
            <a:pPr marL="457200" indent="-545649">
              <a:spcAft>
                <a:spcPts val="600"/>
              </a:spcAft>
              <a:buFontTx/>
              <a:buAutoNum type="arabicPeriod"/>
            </a:pPr>
            <a:r>
              <a:rPr lang="en-US" sz="2000" b="1" dirty="0" smtClean="0">
                <a:solidFill>
                  <a:srgbClr val="000000"/>
                </a:solidFill>
                <a:latin typeface="Arial" charset="0"/>
              </a:rPr>
              <a:t>Capital Planning Updates</a:t>
            </a:r>
          </a:p>
          <a:p>
            <a:pPr marL="997401" lvl="2" indent="-171450">
              <a:spcAft>
                <a:spcPts val="600"/>
              </a:spcAft>
              <a:buFont typeface="Wingdings" panose="05000000000000000000" pitchFamily="2" charset="2"/>
              <a:buChar char="Ø"/>
            </a:pPr>
            <a:r>
              <a:rPr lang="en-US" sz="2000" b="1" dirty="0" smtClean="0"/>
              <a:t> Under construction</a:t>
            </a:r>
          </a:p>
          <a:p>
            <a:pPr marL="997401" lvl="2" indent="-171450">
              <a:spcAft>
                <a:spcPts val="600"/>
              </a:spcAft>
              <a:buFont typeface="Wingdings" panose="05000000000000000000" pitchFamily="2" charset="2"/>
              <a:buChar char="Ø"/>
            </a:pPr>
            <a:r>
              <a:rPr lang="en-US" sz="2000" b="1" dirty="0"/>
              <a:t> </a:t>
            </a:r>
            <a:r>
              <a:rPr lang="en-US" sz="2000" b="1" dirty="0" smtClean="0"/>
              <a:t>Major renovations</a:t>
            </a:r>
          </a:p>
          <a:p>
            <a:pPr marL="997401" lvl="2" indent="-171450">
              <a:spcAft>
                <a:spcPts val="600"/>
              </a:spcAft>
              <a:buFont typeface="Wingdings" panose="05000000000000000000" pitchFamily="2" charset="2"/>
              <a:buChar char="Ø"/>
            </a:pPr>
            <a:r>
              <a:rPr lang="en-US" sz="2000" b="1" dirty="0"/>
              <a:t> </a:t>
            </a:r>
            <a:r>
              <a:rPr lang="en-US" sz="2000" b="1" dirty="0" smtClean="0"/>
              <a:t>Future capital projects</a:t>
            </a:r>
            <a:endParaRPr lang="en-US" sz="2000" b="1" dirty="0"/>
          </a:p>
          <a:p>
            <a:pPr marL="457200" indent="-457200">
              <a:spcAft>
                <a:spcPts val="700"/>
              </a:spcAft>
              <a:buFont typeface="+mj-lt"/>
              <a:buAutoNum type="arabicPeriod"/>
            </a:pPr>
            <a:r>
              <a:rPr lang="en-US" sz="2000" b="1" dirty="0" smtClean="0">
                <a:solidFill>
                  <a:srgbClr val="000000"/>
                </a:solidFill>
                <a:latin typeface="Arial" charset="0"/>
              </a:rPr>
              <a:t>Cap and Trade Report</a:t>
            </a:r>
          </a:p>
          <a:p>
            <a:pPr marL="457200" indent="-457200">
              <a:spcAft>
                <a:spcPts val="700"/>
              </a:spcAft>
              <a:buFont typeface="+mj-lt"/>
              <a:buAutoNum type="arabicPeriod"/>
            </a:pPr>
            <a:r>
              <a:rPr lang="en-US" sz="2000" b="1" dirty="0" smtClean="0">
                <a:solidFill>
                  <a:srgbClr val="000000"/>
                </a:solidFill>
                <a:latin typeface="Arial" charset="0"/>
              </a:rPr>
              <a:t>Community Safety</a:t>
            </a:r>
          </a:p>
          <a:p>
            <a:pPr marL="800100" lvl="1" indent="-342900">
              <a:spcAft>
                <a:spcPts val="700"/>
              </a:spcAft>
              <a:buFont typeface="Wingdings" panose="05000000000000000000" pitchFamily="2" charset="2"/>
              <a:buChar char="Ø"/>
            </a:pPr>
            <a:r>
              <a:rPr lang="en-US" sz="2000" b="1" dirty="0" smtClean="0">
                <a:solidFill>
                  <a:srgbClr val="000000"/>
                </a:solidFill>
                <a:latin typeface="Arial" charset="0"/>
              </a:rPr>
              <a:t>Sexual Violence Policy Development Update</a:t>
            </a:r>
          </a:p>
          <a:p>
            <a:pPr marL="457200" indent="-457200">
              <a:spcAft>
                <a:spcPts val="700"/>
              </a:spcAft>
              <a:buFont typeface="+mj-lt"/>
              <a:buAutoNum type="arabicPeriod"/>
            </a:pPr>
            <a:r>
              <a:rPr lang="en-US" sz="2000" b="1" dirty="0" smtClean="0">
                <a:solidFill>
                  <a:srgbClr val="000000"/>
                </a:solidFill>
                <a:latin typeface="Arial" charset="0"/>
              </a:rPr>
              <a:t>Questions and Answers</a:t>
            </a:r>
          </a:p>
          <a:p>
            <a:pPr>
              <a:spcAft>
                <a:spcPts val="800"/>
              </a:spcAft>
            </a:pPr>
            <a:endParaRPr lang="en-US" sz="2000" b="1" dirty="0">
              <a:solidFill>
                <a:srgbClr val="000000"/>
              </a:solidFill>
              <a:latin typeface="Arial" charset="0"/>
            </a:endParaRPr>
          </a:p>
        </p:txBody>
      </p:sp>
      <p:sp>
        <p:nvSpPr>
          <p:cNvPr id="5" name="Left Arrow 4"/>
          <p:cNvSpPr/>
          <p:nvPr/>
        </p:nvSpPr>
        <p:spPr>
          <a:xfrm>
            <a:off x="7909978" y="3655119"/>
            <a:ext cx="790919" cy="250664"/>
          </a:xfrm>
          <a:prstGeom prst="leftArrow">
            <a:avLst/>
          </a:prstGeom>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smtClean="0"/>
              <a:t>              </a:t>
            </a:r>
            <a:endParaRPr lang="en-US" dirty="0"/>
          </a:p>
        </p:txBody>
      </p:sp>
    </p:spTree>
    <p:extLst>
      <p:ext uri="{BB962C8B-B14F-4D97-AF65-F5344CB8AC3E}">
        <p14:creationId xmlns:p14="http://schemas.microsoft.com/office/powerpoint/2010/main" val="9098130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GB" dirty="0" smtClean="0"/>
              <a:t>Bill 132 and the Premier’s Action </a:t>
            </a:r>
            <a:r>
              <a:rPr lang="en-GB" dirty="0"/>
              <a:t>Plan to Stop Sexual Violence and </a:t>
            </a:r>
            <a:r>
              <a:rPr lang="en-GB" dirty="0" smtClean="0"/>
              <a:t>Harassment</a:t>
            </a:r>
            <a:r>
              <a:rPr lang="en-US" dirty="0" smtClean="0"/>
              <a:t>. </a:t>
            </a:r>
            <a:endParaRPr lang="en-US" dirty="0"/>
          </a:p>
          <a:p>
            <a:pPr>
              <a:buFont typeface="Wingdings" panose="05000000000000000000" pitchFamily="2" charset="2"/>
              <a:buChar char="§"/>
            </a:pPr>
            <a:r>
              <a:rPr lang="en-US" dirty="0" smtClean="0"/>
              <a:t>York’s Sexual Violence Policy Working Group established in 2013.</a:t>
            </a:r>
          </a:p>
          <a:p>
            <a:pPr marL="285750" lvl="0" indent="-285750" defTabSz="640080">
              <a:spcBef>
                <a:spcPts val="0"/>
              </a:spcBef>
              <a:buFont typeface="Wingdings" pitchFamily="2" charset="2"/>
              <a:buChar char="§"/>
            </a:pPr>
            <a:endParaRPr lang="en-US" dirty="0" smtClean="0"/>
          </a:p>
          <a:p>
            <a:pPr marL="285750" lvl="0" indent="-285750" defTabSz="640080">
              <a:spcBef>
                <a:spcPts val="0"/>
              </a:spcBef>
              <a:buFont typeface="Wingdings" pitchFamily="2" charset="2"/>
              <a:buChar char="§"/>
            </a:pPr>
            <a:r>
              <a:rPr lang="en-US" dirty="0" smtClean="0"/>
              <a:t>Extensive consultation process with community.</a:t>
            </a:r>
          </a:p>
          <a:p>
            <a:pPr lvl="1" defTabSz="640080">
              <a:spcBef>
                <a:spcPts val="0"/>
              </a:spcBef>
              <a:buFont typeface="Arial" panose="020B0604020202020204" pitchFamily="34" charset="0"/>
              <a:buChar char="•"/>
            </a:pPr>
            <a:r>
              <a:rPr lang="en-US" sz="2400" dirty="0" smtClean="0"/>
              <a:t>Over 35 Groups </a:t>
            </a:r>
          </a:p>
          <a:p>
            <a:pPr lvl="1" defTabSz="640080">
              <a:spcBef>
                <a:spcPts val="0"/>
              </a:spcBef>
              <a:buFont typeface="Arial" panose="020B0604020202020204" pitchFamily="34" charset="0"/>
              <a:buChar char="•"/>
            </a:pPr>
            <a:r>
              <a:rPr lang="en-US" sz="2400" dirty="0" smtClean="0"/>
              <a:t>3 Open Forums</a:t>
            </a:r>
          </a:p>
          <a:p>
            <a:pPr lvl="1" defTabSz="640080">
              <a:spcBef>
                <a:spcPts val="0"/>
              </a:spcBef>
              <a:buFont typeface="Arial" panose="020B0604020202020204" pitchFamily="34" charset="0"/>
              <a:buChar char="•"/>
            </a:pPr>
            <a:r>
              <a:rPr lang="en-US" sz="2400" dirty="0" smtClean="0"/>
              <a:t>Anonymous submissions</a:t>
            </a:r>
          </a:p>
          <a:p>
            <a:pPr marL="0" indent="0" defTabSz="640080">
              <a:spcBef>
                <a:spcPts val="0"/>
              </a:spcBef>
              <a:buNone/>
            </a:pPr>
            <a:endParaRPr lang="en-US" dirty="0"/>
          </a:p>
          <a:p>
            <a:pPr marL="285750" lvl="0" indent="-285750" defTabSz="640080">
              <a:spcBef>
                <a:spcPts val="0"/>
              </a:spcBef>
              <a:buFont typeface="Wingdings" pitchFamily="2" charset="2"/>
              <a:buChar char="§"/>
            </a:pPr>
            <a:r>
              <a:rPr lang="en-US" dirty="0" smtClean="0"/>
              <a:t>Sexual Violence Policy approved by Board Of Governors</a:t>
            </a:r>
          </a:p>
          <a:p>
            <a:pPr lvl="1" defTabSz="640080">
              <a:spcBef>
                <a:spcPts val="0"/>
              </a:spcBef>
              <a:buFont typeface="Arial" panose="020B0604020202020204" pitchFamily="34" charset="0"/>
              <a:buChar char="•"/>
            </a:pPr>
            <a:r>
              <a:rPr lang="en-US" sz="2400" dirty="0" smtClean="0"/>
              <a:t>December 14, 2016</a:t>
            </a:r>
            <a:endParaRPr lang="en-US" sz="2400" dirty="0"/>
          </a:p>
        </p:txBody>
      </p:sp>
    </p:spTree>
    <p:extLst>
      <p:ext uri="{BB962C8B-B14F-4D97-AF65-F5344CB8AC3E}">
        <p14:creationId xmlns:p14="http://schemas.microsoft.com/office/powerpoint/2010/main" val="18654135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and Scope</a:t>
            </a:r>
            <a:endParaRPr lang="en-US" dirty="0"/>
          </a:p>
        </p:txBody>
      </p:sp>
      <p:sp>
        <p:nvSpPr>
          <p:cNvPr id="3" name="Content Placeholder 2"/>
          <p:cNvSpPr>
            <a:spLocks noGrp="1"/>
          </p:cNvSpPr>
          <p:nvPr>
            <p:ph idx="1"/>
          </p:nvPr>
        </p:nvSpPr>
        <p:spPr/>
        <p:txBody>
          <a:bodyPr/>
          <a:lstStyle/>
          <a:p>
            <a:pPr>
              <a:spcAft>
                <a:spcPts val="1200"/>
              </a:spcAft>
              <a:buFont typeface="Wingdings" panose="05000000000000000000" pitchFamily="2" charset="2"/>
              <a:buChar char="§"/>
            </a:pPr>
            <a:r>
              <a:rPr lang="en-US" dirty="0" smtClean="0"/>
              <a:t>The Policy affirms York’s ongoing commitment to foster a culture that:</a:t>
            </a:r>
          </a:p>
          <a:p>
            <a:pPr lvl="1">
              <a:buFont typeface="Arial" panose="020B0604020202020204" pitchFamily="34" charset="0"/>
              <a:buChar char="•"/>
            </a:pPr>
            <a:r>
              <a:rPr lang="en-US" sz="2400" dirty="0" smtClean="0"/>
              <a:t>Supports Survivors</a:t>
            </a:r>
          </a:p>
          <a:p>
            <a:pPr lvl="1">
              <a:buFont typeface="Arial" panose="020B0604020202020204" pitchFamily="34" charset="0"/>
              <a:buChar char="•"/>
            </a:pPr>
            <a:r>
              <a:rPr lang="en-US" sz="2400" dirty="0" smtClean="0"/>
              <a:t>Holds accountable those who commit sexual violence</a:t>
            </a:r>
            <a:endParaRPr lang="en-US" sz="2400" dirty="0"/>
          </a:p>
          <a:p>
            <a:pPr lvl="1">
              <a:buFont typeface="Arial" panose="020B0604020202020204" pitchFamily="34" charset="0"/>
              <a:buChar char="•"/>
            </a:pPr>
            <a:r>
              <a:rPr lang="en-US" sz="2400" dirty="0" smtClean="0"/>
              <a:t>Rejects attitudes and behaviours that perpetuate sexual violence. </a:t>
            </a:r>
          </a:p>
          <a:p>
            <a:pPr>
              <a:buFont typeface="Wingdings" panose="05000000000000000000" pitchFamily="2" charset="2"/>
              <a:buChar char="§"/>
            </a:pPr>
            <a:r>
              <a:rPr lang="en-US" dirty="0"/>
              <a:t>The Policy applies to all York University community members. Regardless of where or when the incident(s) occurs</a:t>
            </a:r>
            <a:r>
              <a:rPr lang="en-US" dirty="0" smtClean="0"/>
              <a:t>.</a:t>
            </a:r>
            <a:endParaRPr lang="en-US" dirty="0"/>
          </a:p>
        </p:txBody>
      </p:sp>
    </p:spTree>
    <p:extLst>
      <p:ext uri="{BB962C8B-B14F-4D97-AF65-F5344CB8AC3E}">
        <p14:creationId xmlns:p14="http://schemas.microsoft.com/office/powerpoint/2010/main" val="14750244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&amp; Commitments</a:t>
            </a:r>
            <a:endParaRPr lang="en-US" dirty="0"/>
          </a:p>
        </p:txBody>
      </p:sp>
      <p:sp>
        <p:nvSpPr>
          <p:cNvPr id="3" name="Content Placeholder 2"/>
          <p:cNvSpPr>
            <a:spLocks noGrp="1"/>
          </p:cNvSpPr>
          <p:nvPr>
            <p:ph idx="1"/>
          </p:nvPr>
        </p:nvSpPr>
        <p:spPr>
          <a:xfrm>
            <a:off x="685554" y="1308926"/>
            <a:ext cx="8159218" cy="4924094"/>
          </a:xfrm>
        </p:spPr>
        <p:txBody>
          <a:bodyPr/>
          <a:lstStyle/>
          <a:p>
            <a:pPr>
              <a:buFont typeface="Wingdings" panose="05000000000000000000" pitchFamily="2" charset="2"/>
              <a:buChar char="§"/>
            </a:pPr>
            <a:r>
              <a:rPr lang="en-US" dirty="0" smtClean="0"/>
              <a:t>Anyone can experience sexual violence. </a:t>
            </a:r>
          </a:p>
          <a:p>
            <a:pPr>
              <a:buFont typeface="Wingdings" panose="05000000000000000000" pitchFamily="2" charset="2"/>
              <a:buChar char="§"/>
            </a:pPr>
            <a:r>
              <a:rPr lang="en-US" dirty="0" smtClean="0"/>
              <a:t>Policy identifies the wider systemic issues that contribute to sexual violence. </a:t>
            </a:r>
            <a:endParaRPr lang="en-US" dirty="0"/>
          </a:p>
          <a:p>
            <a:pPr>
              <a:buFont typeface="Wingdings" panose="05000000000000000000" pitchFamily="2" charset="2"/>
              <a:buChar char="§"/>
            </a:pPr>
            <a:r>
              <a:rPr lang="en-US" dirty="0" smtClean="0"/>
              <a:t>Survivors </a:t>
            </a:r>
            <a:r>
              <a:rPr lang="en-US" dirty="0"/>
              <a:t>can experience many barriers to disclosing, reporting, and/or seeking support; barriers can differ based on the lived experience of the survivor. </a:t>
            </a:r>
          </a:p>
          <a:p>
            <a:pPr>
              <a:buFont typeface="Wingdings" panose="05000000000000000000" pitchFamily="2" charset="2"/>
              <a:buChar char="§"/>
            </a:pPr>
            <a:r>
              <a:rPr lang="en-US" dirty="0"/>
              <a:t>York strives to reduce these barriers in order to better support survivors in the community. </a:t>
            </a:r>
          </a:p>
          <a:p>
            <a:endParaRPr lang="en-US" dirty="0"/>
          </a:p>
        </p:txBody>
      </p:sp>
    </p:spTree>
    <p:extLst>
      <p:ext uri="{BB962C8B-B14F-4D97-AF65-F5344CB8AC3E}">
        <p14:creationId xmlns:p14="http://schemas.microsoft.com/office/powerpoint/2010/main" val="13595283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Violence Response Office</a:t>
            </a:r>
            <a:r>
              <a:rPr lang="en-US" sz="2400" dirty="0" smtClean="0"/>
              <a:t> </a:t>
            </a:r>
            <a:r>
              <a:rPr lang="en-US" dirty="0" smtClean="0"/>
              <a:t/>
            </a:r>
            <a:br>
              <a:rPr lang="en-US" dirty="0" smtClean="0"/>
            </a:br>
            <a:endParaRPr lang="en-US" dirty="0"/>
          </a:p>
        </p:txBody>
      </p:sp>
      <p:sp>
        <p:nvSpPr>
          <p:cNvPr id="3" name="Content Placeholder 2"/>
          <p:cNvSpPr>
            <a:spLocks noGrp="1"/>
          </p:cNvSpPr>
          <p:nvPr>
            <p:ph idx="1"/>
          </p:nvPr>
        </p:nvSpPr>
        <p:spPr>
          <a:xfrm>
            <a:off x="685554" y="1308926"/>
            <a:ext cx="8159218" cy="5326766"/>
          </a:xfrm>
        </p:spPr>
        <p:txBody>
          <a:bodyPr/>
          <a:lstStyle/>
          <a:p>
            <a:pPr>
              <a:spcBef>
                <a:spcPts val="600"/>
              </a:spcBef>
              <a:buFont typeface="Wingdings" panose="05000000000000000000" pitchFamily="2" charset="2"/>
              <a:buChar char="§"/>
            </a:pPr>
            <a:r>
              <a:rPr lang="en-US" sz="2200" dirty="0" smtClean="0"/>
              <a:t>Established as the </a:t>
            </a:r>
            <a:r>
              <a:rPr lang="en-US" sz="2200" dirty="0"/>
              <a:t>first point of contact  </a:t>
            </a:r>
            <a:r>
              <a:rPr lang="en-US" sz="2200" dirty="0" smtClean="0"/>
              <a:t>                           for all </a:t>
            </a:r>
            <a:r>
              <a:rPr lang="en-US" sz="2200" dirty="0"/>
              <a:t>community members</a:t>
            </a:r>
            <a:r>
              <a:rPr lang="en-US" sz="2200" dirty="0" smtClean="0"/>
              <a:t>.</a:t>
            </a:r>
          </a:p>
          <a:p>
            <a:pPr>
              <a:spcBef>
                <a:spcPts val="600"/>
              </a:spcBef>
              <a:buFont typeface="Wingdings" panose="05000000000000000000" pitchFamily="2" charset="2"/>
              <a:buChar char="§"/>
            </a:pPr>
            <a:r>
              <a:rPr lang="en-US" sz="2200" dirty="0" smtClean="0"/>
              <a:t>Assists with the coordination of:</a:t>
            </a:r>
          </a:p>
          <a:p>
            <a:pPr>
              <a:spcBef>
                <a:spcPts val="600"/>
              </a:spcBef>
              <a:buFont typeface="Wingdings" panose="05000000000000000000" pitchFamily="2" charset="2"/>
              <a:buChar char="§"/>
            </a:pPr>
            <a:endParaRPr lang="en-US" sz="800" dirty="0" smtClean="0"/>
          </a:p>
          <a:p>
            <a:pPr lvl="1">
              <a:buFont typeface="Arial" panose="020B0604020202020204" pitchFamily="34" charset="0"/>
              <a:buChar char="•"/>
            </a:pPr>
            <a:r>
              <a:rPr lang="en-US" sz="1800" dirty="0" smtClean="0"/>
              <a:t>Referrals</a:t>
            </a:r>
            <a:endParaRPr lang="en-US" sz="1800" dirty="0"/>
          </a:p>
          <a:p>
            <a:pPr lvl="1">
              <a:buFont typeface="Arial" panose="020B0604020202020204" pitchFamily="34" charset="0"/>
              <a:buChar char="•"/>
            </a:pPr>
            <a:r>
              <a:rPr lang="en-US" sz="1800" dirty="0" smtClean="0"/>
              <a:t>Accommodations</a:t>
            </a:r>
          </a:p>
          <a:p>
            <a:pPr lvl="1">
              <a:buFont typeface="Arial" panose="020B0604020202020204" pitchFamily="34" charset="0"/>
              <a:buChar char="•"/>
            </a:pPr>
            <a:r>
              <a:rPr lang="en-US" sz="1800" dirty="0" smtClean="0"/>
              <a:t>Connecting with Counselling</a:t>
            </a:r>
          </a:p>
          <a:p>
            <a:pPr lvl="1">
              <a:buFont typeface="Arial" panose="020B0604020202020204" pitchFamily="34" charset="0"/>
              <a:buChar char="•"/>
            </a:pPr>
            <a:r>
              <a:rPr lang="en-US" sz="1800" dirty="0" smtClean="0"/>
              <a:t>Safety Planning</a:t>
            </a:r>
          </a:p>
          <a:p>
            <a:pPr lvl="1">
              <a:buFont typeface="Arial" panose="020B0604020202020204" pitchFamily="34" charset="0"/>
              <a:buChar char="•"/>
            </a:pPr>
            <a:r>
              <a:rPr lang="en-US" sz="1800" dirty="0" smtClean="0"/>
              <a:t>Housing Relocation</a:t>
            </a:r>
          </a:p>
          <a:p>
            <a:pPr lvl="1">
              <a:buFont typeface="Arial" panose="020B0604020202020204" pitchFamily="34" charset="0"/>
              <a:buChar char="•"/>
            </a:pPr>
            <a:r>
              <a:rPr lang="en-US" sz="1800" dirty="0" smtClean="0"/>
              <a:t>Information about Criminal and Non-Criminal </a:t>
            </a:r>
            <a:r>
              <a:rPr lang="en-US" sz="1800" dirty="0"/>
              <a:t>R</a:t>
            </a:r>
            <a:r>
              <a:rPr lang="en-US" sz="1800" dirty="0" smtClean="0"/>
              <a:t>eporting Options</a:t>
            </a:r>
          </a:p>
          <a:p>
            <a:pPr lvl="1">
              <a:buFont typeface="Arial" panose="020B0604020202020204" pitchFamily="34" charset="0"/>
              <a:buChar char="•"/>
            </a:pPr>
            <a:r>
              <a:rPr lang="en-US" sz="1800" dirty="0" smtClean="0"/>
              <a:t>Navigating </a:t>
            </a:r>
            <a:r>
              <a:rPr lang="en-US" sz="1800" dirty="0"/>
              <a:t>University </a:t>
            </a:r>
            <a:r>
              <a:rPr lang="en-US" sz="1800" dirty="0" smtClean="0"/>
              <a:t>Processes and Legal Systems.</a:t>
            </a:r>
          </a:p>
          <a:p>
            <a:pPr lvl="1">
              <a:buFont typeface="Arial" panose="020B0604020202020204" pitchFamily="34" charset="0"/>
              <a:buChar char="•"/>
            </a:pPr>
            <a:endParaRPr lang="en-US" sz="100" dirty="0" smtClean="0"/>
          </a:p>
          <a:p>
            <a:pPr marL="0" indent="0">
              <a:spcBef>
                <a:spcPts val="600"/>
              </a:spcBef>
              <a:buNone/>
            </a:pPr>
            <a:r>
              <a:rPr lang="en-US" sz="1600" dirty="0" smtClean="0"/>
              <a:t>* A </a:t>
            </a:r>
            <a:r>
              <a:rPr lang="en-US" sz="1600" dirty="0"/>
              <a:t>formal complaint is not required in order to </a:t>
            </a:r>
            <a:r>
              <a:rPr lang="en-US" sz="1600" dirty="0" smtClean="0"/>
              <a:t>access </a:t>
            </a:r>
            <a:r>
              <a:rPr lang="en-US" sz="1600" dirty="0"/>
              <a:t>supports and </a:t>
            </a:r>
            <a:r>
              <a:rPr lang="en-US" sz="1600" dirty="0" smtClean="0"/>
              <a:t>accommodations.</a:t>
            </a:r>
            <a:endParaRPr lang="en-US" sz="1600" dirty="0"/>
          </a:p>
        </p:txBody>
      </p:sp>
      <p:pic>
        <p:nvPicPr>
          <p:cNvPr id="4" name="Picture 2" descr="bennet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85186" y="1219200"/>
            <a:ext cx="2559586" cy="136634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2" descr="We're here for you. 24 hours a day. 416-736-5211"/>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2729" b="-22729"/>
          <a:stretch/>
        </p:blipFill>
        <p:spPr bwMode="auto">
          <a:xfrm>
            <a:off x="780160" y="5581381"/>
            <a:ext cx="5866866" cy="131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89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Complaint Process</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685554" y="1308925"/>
            <a:ext cx="8159218" cy="5486158"/>
          </a:xfrm>
        </p:spPr>
        <p:txBody>
          <a:bodyPr/>
          <a:lstStyle/>
          <a:p>
            <a:pPr>
              <a:buFont typeface="Wingdings" panose="05000000000000000000" pitchFamily="2" charset="2"/>
              <a:buChar char="§"/>
            </a:pPr>
            <a:r>
              <a:rPr lang="en-US" dirty="0" smtClean="0"/>
              <a:t>Complaints Against Students</a:t>
            </a:r>
          </a:p>
          <a:p>
            <a:pPr lvl="1">
              <a:buFont typeface="Arial" panose="020B0604020202020204" pitchFamily="34" charset="0"/>
              <a:buChar char="•"/>
            </a:pPr>
            <a:r>
              <a:rPr lang="en-US" sz="2000" dirty="0" smtClean="0"/>
              <a:t>An Investigative model is utilized to adjudicate incidents.</a:t>
            </a:r>
          </a:p>
          <a:p>
            <a:pPr lvl="1">
              <a:buFont typeface="Arial" panose="020B0604020202020204" pitchFamily="34" charset="0"/>
              <a:buChar char="•"/>
            </a:pPr>
            <a:r>
              <a:rPr lang="en-US" sz="2000" dirty="0" smtClean="0"/>
              <a:t>University Tribunal handles Appeals.</a:t>
            </a:r>
          </a:p>
          <a:p>
            <a:pPr>
              <a:buFont typeface="Wingdings" panose="05000000000000000000" pitchFamily="2" charset="2"/>
              <a:buChar char="§"/>
            </a:pPr>
            <a:r>
              <a:rPr lang="en-US" dirty="0" smtClean="0"/>
              <a:t>Complaints </a:t>
            </a:r>
            <a:r>
              <a:rPr lang="en-US" dirty="0"/>
              <a:t>Against Respondents Who are Both Students and </a:t>
            </a:r>
            <a:r>
              <a:rPr lang="en-US" dirty="0" smtClean="0"/>
              <a:t>Staff or Faculty</a:t>
            </a:r>
          </a:p>
          <a:p>
            <a:pPr lvl="1">
              <a:buFont typeface="Arial" panose="020B0604020202020204" pitchFamily="34" charset="0"/>
              <a:buChar char="•"/>
            </a:pPr>
            <a:r>
              <a:rPr lang="en-US" sz="2000" dirty="0" smtClean="0"/>
              <a:t>A determination will be made to process the complaint either through the </a:t>
            </a:r>
            <a:r>
              <a:rPr lang="en-US" sz="2000" dirty="0"/>
              <a:t>student </a:t>
            </a:r>
            <a:r>
              <a:rPr lang="en-US" sz="2000" dirty="0" smtClean="0"/>
              <a:t>or </a:t>
            </a:r>
            <a:r>
              <a:rPr lang="en-US" sz="2000" dirty="0"/>
              <a:t>the </a:t>
            </a:r>
            <a:r>
              <a:rPr lang="en-US" sz="2000" dirty="0" smtClean="0"/>
              <a:t>staff/faculty complaint procedures.</a:t>
            </a:r>
          </a:p>
          <a:p>
            <a:pPr>
              <a:buFont typeface="Wingdings" panose="05000000000000000000" pitchFamily="2" charset="2"/>
              <a:buChar char="§"/>
            </a:pPr>
            <a:r>
              <a:rPr lang="en-US" dirty="0" smtClean="0"/>
              <a:t>Complaints </a:t>
            </a:r>
            <a:r>
              <a:rPr lang="en-US" dirty="0"/>
              <a:t>Against Staff or Faculty</a:t>
            </a:r>
            <a:endParaRPr lang="en-US" dirty="0" smtClean="0"/>
          </a:p>
          <a:p>
            <a:pPr lvl="1">
              <a:buFont typeface="Arial" panose="020B0604020202020204" pitchFamily="34" charset="0"/>
              <a:buChar char="•"/>
            </a:pPr>
            <a:r>
              <a:rPr lang="en-US" sz="2000" dirty="0" smtClean="0"/>
              <a:t>The Office will </a:t>
            </a:r>
            <a:r>
              <a:rPr lang="en-US" sz="2000" dirty="0"/>
              <a:t>ensure that the complaint </a:t>
            </a:r>
            <a:r>
              <a:rPr lang="en-US" sz="2000" dirty="0" smtClean="0"/>
              <a:t>proceeds under applicable </a:t>
            </a:r>
            <a:r>
              <a:rPr lang="en-US" sz="2000" dirty="0"/>
              <a:t>collective </a:t>
            </a:r>
            <a:r>
              <a:rPr lang="en-US" sz="2000" dirty="0" smtClean="0"/>
              <a:t>agreements </a:t>
            </a:r>
            <a:r>
              <a:rPr lang="en-US" sz="2000" dirty="0"/>
              <a:t>and </a:t>
            </a:r>
            <a:r>
              <a:rPr lang="en-US" sz="2000" dirty="0" smtClean="0"/>
              <a:t>policies.</a:t>
            </a:r>
          </a:p>
        </p:txBody>
      </p:sp>
    </p:spTree>
    <p:extLst>
      <p:ext uri="{BB962C8B-B14F-4D97-AF65-F5344CB8AC3E}">
        <p14:creationId xmlns:p14="http://schemas.microsoft.com/office/powerpoint/2010/main" val="21474521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Training</a:t>
            </a:r>
            <a:endParaRPr lang="en-US" dirty="0"/>
          </a:p>
        </p:txBody>
      </p:sp>
      <p:sp>
        <p:nvSpPr>
          <p:cNvPr id="3" name="Content Placeholder 2"/>
          <p:cNvSpPr>
            <a:spLocks noGrp="1"/>
          </p:cNvSpPr>
          <p:nvPr>
            <p:ph idx="1"/>
          </p:nvPr>
        </p:nvSpPr>
        <p:spPr>
          <a:xfrm>
            <a:off x="685554" y="1308926"/>
            <a:ext cx="8159218" cy="4990274"/>
          </a:xfrm>
        </p:spPr>
        <p:txBody>
          <a:bodyPr/>
          <a:lstStyle/>
          <a:p>
            <a:pPr>
              <a:spcAft>
                <a:spcPts val="1200"/>
              </a:spcAft>
              <a:buFont typeface="Wingdings" panose="05000000000000000000" pitchFamily="2" charset="2"/>
              <a:buChar char="§"/>
            </a:pPr>
            <a:r>
              <a:rPr lang="en-US" dirty="0" smtClean="0"/>
              <a:t>Education and Training will aim to build understanding of the Policy as well as:</a:t>
            </a:r>
            <a:endParaRPr lang="en-US" sz="800" dirty="0" smtClean="0"/>
          </a:p>
          <a:p>
            <a:pPr lvl="1">
              <a:spcAft>
                <a:spcPts val="1200"/>
              </a:spcAft>
              <a:buFont typeface="Arial" panose="020B0604020202020204" pitchFamily="34" charset="0"/>
              <a:buChar char="•"/>
            </a:pPr>
            <a:r>
              <a:rPr lang="en-US" dirty="0" smtClean="0"/>
              <a:t>Promote </a:t>
            </a:r>
            <a:r>
              <a:rPr lang="en-US" dirty="0"/>
              <a:t>a change in the attitudes and behaviours that perpetuate sexual violence </a:t>
            </a:r>
          </a:p>
          <a:p>
            <a:pPr lvl="1">
              <a:spcAft>
                <a:spcPts val="1200"/>
              </a:spcAft>
              <a:buFont typeface="Arial" panose="020B0604020202020204" pitchFamily="34" charset="0"/>
              <a:buChar char="•"/>
            </a:pPr>
            <a:r>
              <a:rPr lang="en-US" dirty="0"/>
              <a:t>C</a:t>
            </a:r>
            <a:r>
              <a:rPr lang="en-US" dirty="0" smtClean="0"/>
              <a:t>reate </a:t>
            </a:r>
            <a:r>
              <a:rPr lang="en-US" dirty="0"/>
              <a:t>a more supportive environment for </a:t>
            </a:r>
            <a:r>
              <a:rPr lang="en-US" dirty="0" smtClean="0"/>
              <a:t>survivors</a:t>
            </a:r>
            <a:endParaRPr lang="en-US" dirty="0"/>
          </a:p>
          <a:p>
            <a:pPr lvl="1">
              <a:buFont typeface="Arial" panose="020B0604020202020204" pitchFamily="34" charset="0"/>
              <a:buChar char="•"/>
            </a:pPr>
            <a:r>
              <a:rPr lang="en-US" dirty="0"/>
              <a:t>T</a:t>
            </a:r>
            <a:r>
              <a:rPr lang="en-US" dirty="0" smtClean="0"/>
              <a:t>ake </a:t>
            </a:r>
            <a:r>
              <a:rPr lang="en-US" dirty="0"/>
              <a:t>an intersectional and anti-oppression approach to addressing the issue of sexual </a:t>
            </a:r>
            <a:r>
              <a:rPr lang="en-US" dirty="0" smtClean="0"/>
              <a:t>violence</a:t>
            </a:r>
            <a:br>
              <a:rPr lang="en-US" dirty="0" smtClean="0"/>
            </a:br>
            <a:endParaRPr lang="en-US" dirty="0"/>
          </a:p>
        </p:txBody>
      </p:sp>
    </p:spTree>
    <p:extLst>
      <p:ext uri="{BB962C8B-B14F-4D97-AF65-F5344CB8AC3E}">
        <p14:creationId xmlns:p14="http://schemas.microsoft.com/office/powerpoint/2010/main" val="2622549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85800" y="274638"/>
            <a:ext cx="8159750" cy="1035050"/>
          </a:xfrm>
        </p:spPr>
        <p:txBody>
          <a:bodyPr/>
          <a:lstStyle/>
          <a:p>
            <a:pPr>
              <a:defRPr/>
            </a:pPr>
            <a:r>
              <a:rPr lang="en-US" altLang="en-US" dirty="0">
                <a:solidFill>
                  <a:srgbClr val="595959"/>
                </a:solidFill>
              </a:rPr>
              <a:t>Sexual Violence Policy </a:t>
            </a:r>
            <a:r>
              <a:rPr lang="en-US" altLang="en-US" dirty="0" smtClean="0">
                <a:solidFill>
                  <a:srgbClr val="595959"/>
                </a:solidFill>
              </a:rPr>
              <a:t>Implementation</a:t>
            </a:r>
            <a:r>
              <a:rPr lang="en-US" altLang="en-US" dirty="0">
                <a:solidFill>
                  <a:srgbClr val="595959"/>
                </a:solidFill>
              </a:rPr>
              <a:t/>
            </a:r>
            <a:br>
              <a:rPr lang="en-US" altLang="en-US" dirty="0">
                <a:solidFill>
                  <a:srgbClr val="595959"/>
                </a:solidFill>
              </a:rPr>
            </a:br>
            <a:endParaRPr lang="en-US" dirty="0"/>
          </a:p>
        </p:txBody>
      </p:sp>
      <p:pic>
        <p:nvPicPr>
          <p:cNvPr id="43011"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59663" y="6138863"/>
            <a:ext cx="14001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2580429630"/>
              </p:ext>
            </p:extLst>
          </p:nvPr>
        </p:nvGraphicFramePr>
        <p:xfrm>
          <a:off x="1072013" y="2046008"/>
          <a:ext cx="7183272" cy="4313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3013" name="Content Placeholder 2"/>
          <p:cNvSpPr txBox="1">
            <a:spLocks/>
          </p:cNvSpPr>
          <p:nvPr/>
        </p:nvSpPr>
        <p:spPr bwMode="auto">
          <a:xfrm>
            <a:off x="685800" y="1108075"/>
            <a:ext cx="81597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defRPr>
            </a:lvl1pPr>
            <a:lvl2pPr marL="798513" indent="-342900" defTabSz="912813" eaLnBrk="0" hangingPunct="0">
              <a:defRPr>
                <a:solidFill>
                  <a:schemeClr val="tx1"/>
                </a:solidFill>
                <a:latin typeface="Arial" charset="0"/>
              </a:defRPr>
            </a:lvl2pPr>
            <a:lvl3pPr marL="1255713" indent="-342900" defTabSz="912813" eaLnBrk="0" hangingPunct="0">
              <a:defRPr>
                <a:solidFill>
                  <a:schemeClr val="tx1"/>
                </a:solidFill>
                <a:latin typeface="Arial" charset="0"/>
              </a:defRPr>
            </a:lvl3pPr>
            <a:lvl4pPr marL="1655763" indent="-285750" defTabSz="912813" eaLnBrk="0" hangingPunct="0">
              <a:defRPr>
                <a:solidFill>
                  <a:schemeClr val="tx1"/>
                </a:solidFill>
                <a:latin typeface="Arial" charset="0"/>
              </a:defRPr>
            </a:lvl4pPr>
            <a:lvl5pPr marL="2112963" indent="-285750" defTabSz="912813" eaLnBrk="0" hangingPunct="0">
              <a:defRPr>
                <a:solidFill>
                  <a:schemeClr val="tx1"/>
                </a:solidFill>
                <a:latin typeface="Arial" charset="0"/>
              </a:defRPr>
            </a:lvl5pPr>
            <a:lvl6pPr marL="2570163" indent="-285750" defTabSz="912813" eaLnBrk="0" fontAlgn="base" hangingPunct="0">
              <a:spcBef>
                <a:spcPct val="0"/>
              </a:spcBef>
              <a:spcAft>
                <a:spcPct val="0"/>
              </a:spcAft>
              <a:defRPr>
                <a:solidFill>
                  <a:schemeClr val="tx1"/>
                </a:solidFill>
                <a:latin typeface="Arial" charset="0"/>
              </a:defRPr>
            </a:lvl6pPr>
            <a:lvl7pPr marL="3027363" indent="-285750" defTabSz="912813" eaLnBrk="0" fontAlgn="base" hangingPunct="0">
              <a:spcBef>
                <a:spcPct val="0"/>
              </a:spcBef>
              <a:spcAft>
                <a:spcPct val="0"/>
              </a:spcAft>
              <a:defRPr>
                <a:solidFill>
                  <a:schemeClr val="tx1"/>
                </a:solidFill>
                <a:latin typeface="Arial" charset="0"/>
              </a:defRPr>
            </a:lvl7pPr>
            <a:lvl8pPr marL="3484563" indent="-285750" defTabSz="912813" eaLnBrk="0" fontAlgn="base" hangingPunct="0">
              <a:spcBef>
                <a:spcPct val="0"/>
              </a:spcBef>
              <a:spcAft>
                <a:spcPct val="0"/>
              </a:spcAft>
              <a:defRPr>
                <a:solidFill>
                  <a:schemeClr val="tx1"/>
                </a:solidFill>
                <a:latin typeface="Arial" charset="0"/>
              </a:defRPr>
            </a:lvl8pPr>
            <a:lvl9pPr marL="3941763" indent="-285750" defTabSz="912813" eaLnBrk="0" fontAlgn="base" hangingPunct="0">
              <a:spcBef>
                <a:spcPct val="0"/>
              </a:spcBef>
              <a:spcAft>
                <a:spcPct val="0"/>
              </a:spcAft>
              <a:defRPr>
                <a:solidFill>
                  <a:schemeClr val="tx1"/>
                </a:solidFill>
                <a:latin typeface="Arial" charset="0"/>
              </a:defRPr>
            </a:lvl9pPr>
          </a:lstStyle>
          <a:p>
            <a:pPr fontAlgn="base">
              <a:spcBef>
                <a:spcPts val="1800"/>
              </a:spcBef>
              <a:spcAft>
                <a:spcPct val="0"/>
              </a:spcAft>
              <a:buSzPct val="100000"/>
            </a:pPr>
            <a:endParaRPr lang="en-US" altLang="en-US" sz="2400" dirty="0">
              <a:solidFill>
                <a:srgbClr val="595959"/>
              </a:solidFill>
            </a:endParaRPr>
          </a:p>
        </p:txBody>
      </p:sp>
    </p:spTree>
    <p:extLst>
      <p:ext uri="{BB962C8B-B14F-4D97-AF65-F5344CB8AC3E}">
        <p14:creationId xmlns:p14="http://schemas.microsoft.com/office/powerpoint/2010/main" val="397182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479425" y="103188"/>
            <a:ext cx="8421688" cy="1031875"/>
          </a:xfrm>
          <a:extLst/>
        </p:spPr>
        <p:txBody>
          <a:bodyPr vert="horz" lIns="91440" tIns="45720" rIns="91440" bIns="45720" rtlCol="0" anchor="ctr">
            <a:normAutofit/>
          </a:bodyPr>
          <a:lstStyle/>
          <a:p>
            <a:pPr algn="ctr"/>
            <a:r>
              <a:rPr lang="en-US" sz="2800" dirty="0" smtClean="0">
                <a:solidFill>
                  <a:schemeClr val="accent1"/>
                </a:solidFill>
              </a:rPr>
              <a:t>Enrolment Update 2016-17 </a:t>
            </a:r>
            <a:br>
              <a:rPr lang="en-US" sz="2800" dirty="0" smtClean="0">
                <a:solidFill>
                  <a:schemeClr val="accent1"/>
                </a:solidFill>
              </a:rPr>
            </a:br>
            <a:r>
              <a:rPr lang="en-US" sz="2800" dirty="0" smtClean="0">
                <a:solidFill>
                  <a:schemeClr val="accent1"/>
                </a:solidFill>
              </a:rPr>
              <a:t>Undergraduate </a:t>
            </a:r>
            <a:r>
              <a:rPr lang="en-US" sz="2800" dirty="0">
                <a:solidFill>
                  <a:schemeClr val="accent1"/>
                </a:solidFill>
              </a:rPr>
              <a:t>FFTE Projections</a:t>
            </a:r>
          </a:p>
        </p:txBody>
      </p:sp>
      <p:sp>
        <p:nvSpPr>
          <p:cNvPr id="4" name="Content Placeholder 3"/>
          <p:cNvSpPr>
            <a:spLocks noGrp="1"/>
          </p:cNvSpPr>
          <p:nvPr>
            <p:ph idx="1"/>
          </p:nvPr>
        </p:nvSpPr>
        <p:spPr>
          <a:xfrm>
            <a:off x="479425" y="1187450"/>
            <a:ext cx="8421688" cy="5243513"/>
          </a:xfrm>
        </p:spPr>
        <p:txBody>
          <a:bodyPr/>
          <a:lstStyle/>
          <a:p>
            <a:pPr marL="0" indent="0" fontAlgn="auto">
              <a:lnSpc>
                <a:spcPct val="50000"/>
              </a:lnSpc>
              <a:spcAft>
                <a:spcPts val="0"/>
              </a:spcAft>
              <a:buFont typeface="Arial"/>
              <a:buNone/>
              <a:defRPr/>
            </a:pPr>
            <a:r>
              <a:rPr lang="en-US" dirty="0">
                <a:ea typeface="+mn-ea"/>
              </a:rPr>
              <a:t>	</a:t>
            </a:r>
          </a:p>
        </p:txBody>
      </p:sp>
      <p:graphicFrame>
        <p:nvGraphicFramePr>
          <p:cNvPr id="5" name="Table 4"/>
          <p:cNvGraphicFramePr>
            <a:graphicFrameLocks noGrp="1"/>
          </p:cNvGraphicFramePr>
          <p:nvPr>
            <p:extLst>
              <p:ext uri="{D42A27DB-BD31-4B8C-83A1-F6EECF244321}">
                <p14:modId xmlns:p14="http://schemas.microsoft.com/office/powerpoint/2010/main" val="2151343974"/>
              </p:ext>
            </p:extLst>
          </p:nvPr>
        </p:nvGraphicFramePr>
        <p:xfrm>
          <a:off x="479426" y="1276350"/>
          <a:ext cx="8359775" cy="4251324"/>
        </p:xfrm>
        <a:graphic>
          <a:graphicData uri="http://schemas.openxmlformats.org/drawingml/2006/table">
            <a:tbl>
              <a:tblPr firstRow="1" firstCol="1" bandRow="1">
                <a:tableStyleId>{5C22544A-7EE6-4342-B048-85BDC9FD1C3A}</a:tableStyleId>
              </a:tblPr>
              <a:tblGrid>
                <a:gridCol w="1028295"/>
                <a:gridCol w="1028295"/>
                <a:gridCol w="1028295"/>
                <a:gridCol w="1028295"/>
                <a:gridCol w="1028295"/>
                <a:gridCol w="1100784"/>
                <a:gridCol w="1058757"/>
                <a:gridCol w="1058759"/>
              </a:tblGrid>
              <a:tr h="1308100">
                <a:tc>
                  <a:txBody>
                    <a:bodyPr/>
                    <a:lstStyle/>
                    <a:p>
                      <a:endParaRPr lang="en-CA" sz="1400" dirty="0"/>
                    </a:p>
                  </a:txBody>
                  <a:tcPr marL="91447" marR="91447" marT="45719" marB="45719"/>
                </a:tc>
                <a:tc>
                  <a:txBody>
                    <a:bodyPr/>
                    <a:lstStyle/>
                    <a:p>
                      <a:pPr algn="ctr"/>
                      <a:r>
                        <a:rPr lang="en-US" sz="1400" dirty="0" smtClean="0"/>
                        <a:t>2012-13</a:t>
                      </a:r>
                    </a:p>
                    <a:p>
                      <a:pPr algn="ctr"/>
                      <a:r>
                        <a:rPr lang="en-US" sz="1400" dirty="0" smtClean="0"/>
                        <a:t>Actual</a:t>
                      </a:r>
                      <a:endParaRPr lang="en-CA" sz="1400" dirty="0" smtClean="0"/>
                    </a:p>
                  </a:txBody>
                  <a:tcPr marL="91447" marR="91447" marT="45719" marB="45719"/>
                </a:tc>
                <a:tc>
                  <a:txBody>
                    <a:bodyPr/>
                    <a:lstStyle/>
                    <a:p>
                      <a:pPr algn="ctr"/>
                      <a:r>
                        <a:rPr lang="en-US" sz="1400" dirty="0" smtClean="0"/>
                        <a:t>2013-14</a:t>
                      </a:r>
                    </a:p>
                    <a:p>
                      <a:pPr algn="ctr"/>
                      <a:r>
                        <a:rPr lang="en-US" sz="1400" dirty="0" smtClean="0"/>
                        <a:t>Actual</a:t>
                      </a:r>
                      <a:endParaRPr lang="en-CA" sz="1400" dirty="0"/>
                    </a:p>
                  </a:txBody>
                  <a:tcPr marL="91447" marR="91447" marT="45719" marB="45719"/>
                </a:tc>
                <a:tc>
                  <a:txBody>
                    <a:bodyPr/>
                    <a:lstStyle/>
                    <a:p>
                      <a:pPr algn="ctr"/>
                      <a:r>
                        <a:rPr lang="en-US" sz="1400" dirty="0" smtClean="0"/>
                        <a:t>2014-15</a:t>
                      </a:r>
                    </a:p>
                    <a:p>
                      <a:pPr algn="ctr"/>
                      <a:r>
                        <a:rPr lang="en-US" sz="1400" dirty="0" smtClean="0"/>
                        <a:t>Actual</a:t>
                      </a:r>
                      <a:endParaRPr lang="en-CA" sz="1400" dirty="0"/>
                    </a:p>
                  </a:txBody>
                  <a:tcPr marL="91447" marR="91447" marT="45719" marB="45719"/>
                </a:tc>
                <a:tc>
                  <a:txBody>
                    <a:bodyPr/>
                    <a:lstStyle/>
                    <a:p>
                      <a:pPr algn="ctr"/>
                      <a:r>
                        <a:rPr lang="en-CA" sz="1400" dirty="0" smtClean="0"/>
                        <a:t>2015-16 Actual</a:t>
                      </a:r>
                    </a:p>
                  </a:txBody>
                  <a:tcPr marL="91447" marR="91447" marT="45719" marB="45719"/>
                </a:tc>
                <a:tc>
                  <a:txBody>
                    <a:bodyPr/>
                    <a:lstStyle/>
                    <a:p>
                      <a:pPr algn="ctr"/>
                      <a:r>
                        <a:rPr lang="en-US" sz="1400" dirty="0" smtClean="0"/>
                        <a:t>2016-17</a:t>
                      </a:r>
                    </a:p>
                    <a:p>
                      <a:pPr algn="ctr"/>
                      <a:r>
                        <a:rPr lang="en-US" sz="1400" dirty="0" smtClean="0"/>
                        <a:t>Enrolment</a:t>
                      </a:r>
                      <a:r>
                        <a:rPr lang="en-US" sz="1400" baseline="0" dirty="0" smtClean="0"/>
                        <a:t> Contract </a:t>
                      </a:r>
                      <a:r>
                        <a:rPr lang="en-US" sz="1400" dirty="0" smtClean="0"/>
                        <a:t>Target</a:t>
                      </a:r>
                      <a:endParaRPr lang="en-CA" sz="1400" dirty="0" smtClean="0"/>
                    </a:p>
                    <a:p>
                      <a:pPr algn="ctr"/>
                      <a:endParaRPr lang="en-CA" sz="1400" dirty="0" smtClean="0"/>
                    </a:p>
                  </a:txBody>
                  <a:tcPr marL="91447" marR="91447" marT="45719" marB="45719"/>
                </a:tc>
                <a:tc>
                  <a:txBody>
                    <a:bodyPr/>
                    <a:lstStyle/>
                    <a:p>
                      <a:pPr algn="ctr"/>
                      <a:r>
                        <a:rPr lang="en-US" sz="1400" dirty="0" smtClean="0"/>
                        <a:t>2016-17 </a:t>
                      </a:r>
                    </a:p>
                    <a:p>
                      <a:pPr algn="ctr"/>
                      <a:r>
                        <a:rPr lang="en-US" sz="1400" dirty="0" smtClean="0"/>
                        <a:t>University Budget Target </a:t>
                      </a:r>
                      <a:r>
                        <a:rPr lang="en-US" sz="1400" baseline="30000" dirty="0" smtClean="0"/>
                        <a:t>1</a:t>
                      </a:r>
                      <a:endParaRPr lang="en-CA" sz="1400" baseline="30000" dirty="0" smtClean="0"/>
                    </a:p>
                  </a:txBody>
                  <a:tcPr marL="91447" marR="91447"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2016-17</a:t>
                      </a:r>
                    </a:p>
                    <a:p>
                      <a:pPr algn="ctr"/>
                      <a:r>
                        <a:rPr lang="en-US" sz="1400" baseline="0" dirty="0" smtClean="0"/>
                        <a:t>Prelim. Actuals</a:t>
                      </a:r>
                      <a:r>
                        <a:rPr lang="en-US" sz="1400" baseline="30000" dirty="0" smtClean="0"/>
                        <a:t>2</a:t>
                      </a:r>
                      <a:endParaRPr lang="en-CA" sz="1400" baseline="30000" dirty="0"/>
                    </a:p>
                  </a:txBody>
                  <a:tcPr marL="91447" marR="91447" marT="45719" marB="45719"/>
                </a:tc>
              </a:tr>
              <a:tr h="735806">
                <a:tc>
                  <a:txBody>
                    <a:bodyPr/>
                    <a:lstStyle/>
                    <a:p>
                      <a:r>
                        <a:rPr lang="en-US" sz="1400" dirty="0" smtClean="0"/>
                        <a:t>Eligible</a:t>
                      </a:r>
                      <a:endParaRPr lang="en-CA" sz="1400" dirty="0"/>
                    </a:p>
                  </a:txBody>
                  <a:tcPr marL="91447" marR="91447" marT="45719" marB="45719" anchor="ctr"/>
                </a:tc>
                <a:tc>
                  <a:txBody>
                    <a:bodyPr/>
                    <a:lstStyle/>
                    <a:p>
                      <a:pPr algn="r">
                        <a:tabLst>
                          <a:tab pos="1371600" algn="r"/>
                        </a:tabLst>
                      </a:pPr>
                      <a:r>
                        <a:rPr lang="en-US" sz="1400" dirty="0" smtClean="0"/>
                        <a:t>	40,631.8</a:t>
                      </a:r>
                      <a:endParaRPr lang="en-CA" sz="1400" dirty="0"/>
                    </a:p>
                  </a:txBody>
                  <a:tcPr marL="91447" marR="91447" marT="45719" marB="45719" anchor="b"/>
                </a:tc>
                <a:tc>
                  <a:txBody>
                    <a:bodyPr/>
                    <a:lstStyle/>
                    <a:p>
                      <a:pPr algn="r">
                        <a:tabLst>
                          <a:tab pos="1371600" algn="r"/>
                        </a:tabLst>
                      </a:pPr>
                      <a:r>
                        <a:rPr lang="en-US" sz="1400" dirty="0" smtClean="0"/>
                        <a:t>	39,713.7</a:t>
                      </a:r>
                      <a:endParaRPr lang="en-CA" sz="1400" dirty="0"/>
                    </a:p>
                  </a:txBody>
                  <a:tcPr marL="91447" marR="91447" marT="45719" marB="45719" anchor="b"/>
                </a:tc>
                <a:tc>
                  <a:txBody>
                    <a:bodyPr/>
                    <a:lstStyle/>
                    <a:p>
                      <a:pPr algn="r">
                        <a:tabLst>
                          <a:tab pos="1371600" algn="r"/>
                        </a:tabLst>
                      </a:pPr>
                      <a:r>
                        <a:rPr lang="en-US" sz="1400" dirty="0" smtClean="0"/>
                        <a:t>38,095.8</a:t>
                      </a:r>
                      <a:endParaRPr lang="en-CA" sz="1400" dirty="0"/>
                    </a:p>
                  </a:txBody>
                  <a:tcPr marL="91447" marR="91447" marT="45719" marB="45719" anchor="b"/>
                </a:tc>
                <a:tc>
                  <a:txBody>
                    <a:bodyPr/>
                    <a:lstStyle/>
                    <a:p>
                      <a:pPr algn="r">
                        <a:tabLst>
                          <a:tab pos="1371600" algn="r"/>
                        </a:tabLst>
                      </a:pPr>
                      <a:r>
                        <a:rPr lang="en-CA" sz="1400" dirty="0" smtClean="0"/>
                        <a:t>36,789.1</a:t>
                      </a:r>
                      <a:endParaRPr lang="en-CA" sz="1400" dirty="0"/>
                    </a:p>
                  </a:txBody>
                  <a:tcPr marL="91447" marR="91447" marT="45719" marB="45719" anchor="b"/>
                </a:tc>
                <a:tc>
                  <a:txBody>
                    <a:bodyPr/>
                    <a:lstStyle/>
                    <a:p>
                      <a:pPr algn="r">
                        <a:tabLst>
                          <a:tab pos="1371600" algn="r"/>
                        </a:tabLst>
                      </a:pPr>
                      <a:r>
                        <a:rPr lang="en-CA" sz="1400" dirty="0" smtClean="0"/>
                        <a:t>37,031.3</a:t>
                      </a:r>
                      <a:endParaRPr lang="en-CA" sz="1400" dirty="0"/>
                    </a:p>
                  </a:txBody>
                  <a:tcPr marL="91447" marR="91447" marT="45719" marB="45719" anchor="b"/>
                </a:tc>
                <a:tc>
                  <a:txBody>
                    <a:bodyPr/>
                    <a:lstStyle/>
                    <a:p>
                      <a:pPr algn="r">
                        <a:tabLst>
                          <a:tab pos="1371600" algn="r"/>
                        </a:tabLst>
                      </a:pPr>
                      <a:r>
                        <a:rPr lang="en-CA" sz="1400" dirty="0" smtClean="0"/>
                        <a:t>36,250.1</a:t>
                      </a:r>
                      <a:endParaRPr lang="en-CA" sz="1400" dirty="0"/>
                    </a:p>
                  </a:txBody>
                  <a:tcPr marL="91447" marR="91447" marT="45719" marB="45719" anchor="b"/>
                </a:tc>
                <a:tc>
                  <a:txBody>
                    <a:bodyPr/>
                    <a:lstStyle/>
                    <a:p>
                      <a:pPr algn="r">
                        <a:tabLst>
                          <a:tab pos="1371600" algn="r"/>
                        </a:tabLst>
                      </a:pPr>
                      <a:r>
                        <a:rPr lang="en-US" sz="1400" dirty="0" smtClean="0"/>
                        <a:t>	36,614.4</a:t>
                      </a:r>
                      <a:endParaRPr lang="en-CA" sz="1400" dirty="0"/>
                    </a:p>
                  </a:txBody>
                  <a:tcPr marL="91447" marR="91447" marT="45719" marB="45719" anchor="b"/>
                </a:tc>
              </a:tr>
              <a:tr h="735806">
                <a:tc>
                  <a:txBody>
                    <a:bodyPr/>
                    <a:lstStyle/>
                    <a:p>
                      <a:r>
                        <a:rPr lang="en-US" sz="1400" dirty="0" smtClean="0"/>
                        <a:t>Visa</a:t>
                      </a:r>
                    </a:p>
                  </a:txBody>
                  <a:tcPr marL="91447" marR="91447" marT="45719" marB="45719" anchor="ctr"/>
                </a:tc>
                <a:tc>
                  <a:txBody>
                    <a:bodyPr/>
                    <a:lstStyle/>
                    <a:p>
                      <a:pPr algn="r">
                        <a:tabLst>
                          <a:tab pos="1371600" algn="r"/>
                        </a:tabLst>
                      </a:pPr>
                      <a:r>
                        <a:rPr lang="en-US" sz="1400" dirty="0" smtClean="0"/>
                        <a:t>	3,211.7</a:t>
                      </a:r>
                      <a:endParaRPr lang="en-CA" sz="1400" dirty="0"/>
                    </a:p>
                  </a:txBody>
                  <a:tcPr marL="91447" marR="91447" marT="45719" marB="45719" anchor="b"/>
                </a:tc>
                <a:tc>
                  <a:txBody>
                    <a:bodyPr/>
                    <a:lstStyle/>
                    <a:p>
                      <a:pPr algn="r">
                        <a:tabLst>
                          <a:tab pos="1371600" algn="r"/>
                        </a:tabLst>
                      </a:pPr>
                      <a:r>
                        <a:rPr lang="en-US" sz="1400" dirty="0" smtClean="0"/>
                        <a:t>	3,569.9</a:t>
                      </a:r>
                      <a:endParaRPr lang="en-CA" sz="1400" dirty="0"/>
                    </a:p>
                  </a:txBody>
                  <a:tcPr marL="91447" marR="91447" marT="45719" marB="45719" anchor="b"/>
                </a:tc>
                <a:tc>
                  <a:txBody>
                    <a:bodyPr/>
                    <a:lstStyle/>
                    <a:p>
                      <a:pPr algn="r">
                        <a:tabLst>
                          <a:tab pos="1371600" algn="r"/>
                        </a:tabLst>
                      </a:pPr>
                      <a:r>
                        <a:rPr lang="en-US" sz="1400" dirty="0" smtClean="0"/>
                        <a:t>3,994.2</a:t>
                      </a:r>
                      <a:endParaRPr lang="en-CA" sz="1400" dirty="0"/>
                    </a:p>
                  </a:txBody>
                  <a:tcPr marL="91447" marR="91447" marT="45719" marB="45719" anchor="b"/>
                </a:tc>
                <a:tc>
                  <a:txBody>
                    <a:bodyPr/>
                    <a:lstStyle/>
                    <a:p>
                      <a:pPr algn="r">
                        <a:tabLst>
                          <a:tab pos="1371600" algn="r"/>
                        </a:tabLst>
                      </a:pPr>
                      <a:r>
                        <a:rPr lang="en-CA" sz="1400" dirty="0" smtClean="0"/>
                        <a:t>4,449.6</a:t>
                      </a:r>
                      <a:endParaRPr lang="en-CA" sz="1400" dirty="0"/>
                    </a:p>
                  </a:txBody>
                  <a:tcPr marL="91447" marR="91447" marT="45719" marB="45719" anchor="b"/>
                </a:tc>
                <a:tc>
                  <a:txBody>
                    <a:bodyPr/>
                    <a:lstStyle/>
                    <a:p>
                      <a:pPr algn="r">
                        <a:tabLst>
                          <a:tab pos="1371600" algn="r"/>
                        </a:tabLst>
                      </a:pPr>
                      <a:r>
                        <a:rPr lang="en-CA" sz="1400" dirty="0" smtClean="0"/>
                        <a:t>4788.4</a:t>
                      </a:r>
                      <a:endParaRPr lang="en-CA" sz="1400" dirty="0"/>
                    </a:p>
                  </a:txBody>
                  <a:tcPr marL="91447" marR="91447" marT="45719" marB="45719" anchor="b"/>
                </a:tc>
                <a:tc>
                  <a:txBody>
                    <a:bodyPr/>
                    <a:lstStyle/>
                    <a:p>
                      <a:pPr algn="r">
                        <a:tabLst>
                          <a:tab pos="1371600" algn="r"/>
                        </a:tabLst>
                      </a:pPr>
                      <a:r>
                        <a:rPr lang="en-CA" sz="1400" dirty="0" smtClean="0"/>
                        <a:t>4,548.8</a:t>
                      </a:r>
                      <a:endParaRPr lang="en-CA" sz="1400" dirty="0"/>
                    </a:p>
                  </a:txBody>
                  <a:tcPr marL="91447" marR="91447" marT="45719" marB="45719" anchor="b"/>
                </a:tc>
                <a:tc>
                  <a:txBody>
                    <a:bodyPr/>
                    <a:lstStyle/>
                    <a:p>
                      <a:pPr algn="r">
                        <a:tabLst>
                          <a:tab pos="1371600" algn="r"/>
                        </a:tabLst>
                      </a:pPr>
                      <a:r>
                        <a:rPr lang="en-US" sz="1400" dirty="0" smtClean="0"/>
                        <a:t>	5,057.1</a:t>
                      </a:r>
                      <a:endParaRPr lang="en-CA" sz="1400" dirty="0"/>
                    </a:p>
                  </a:txBody>
                  <a:tcPr marL="91447" marR="91447" marT="45719" marB="45719" anchor="b"/>
                </a:tc>
              </a:tr>
              <a:tr h="735806">
                <a:tc>
                  <a:txBody>
                    <a:bodyPr/>
                    <a:lstStyle/>
                    <a:p>
                      <a:r>
                        <a:rPr lang="en-US" sz="1400" dirty="0" smtClean="0"/>
                        <a:t>Other Ineligible</a:t>
                      </a:r>
                      <a:r>
                        <a:rPr lang="en-US" sz="1400" baseline="30000" dirty="0" smtClean="0"/>
                        <a:t>3</a:t>
                      </a:r>
                      <a:endParaRPr lang="en-CA" sz="1400" baseline="30000" dirty="0"/>
                    </a:p>
                  </a:txBody>
                  <a:tcPr marL="91447" marR="91447" marT="45719" marB="45719" anchor="ctr"/>
                </a:tc>
                <a:tc>
                  <a:txBody>
                    <a:bodyPr/>
                    <a:lstStyle/>
                    <a:p>
                      <a:pPr algn="r">
                        <a:tabLst>
                          <a:tab pos="1371600" algn="r"/>
                        </a:tabLst>
                      </a:pPr>
                      <a:r>
                        <a:rPr lang="en-US" sz="1400" dirty="0" smtClean="0"/>
                        <a:t>	263.2</a:t>
                      </a:r>
                      <a:endParaRPr lang="en-CA" sz="1400" dirty="0"/>
                    </a:p>
                  </a:txBody>
                  <a:tcPr marL="91447" marR="91447" marT="45719" marB="45719" anchor="b"/>
                </a:tc>
                <a:tc>
                  <a:txBody>
                    <a:bodyPr/>
                    <a:lstStyle/>
                    <a:p>
                      <a:pPr algn="r">
                        <a:tabLst>
                          <a:tab pos="1371600" algn="r"/>
                        </a:tabLst>
                      </a:pPr>
                      <a:r>
                        <a:rPr lang="en-US" sz="1400" dirty="0" smtClean="0"/>
                        <a:t>	259.0</a:t>
                      </a:r>
                      <a:endParaRPr lang="en-CA" sz="1400" dirty="0"/>
                    </a:p>
                  </a:txBody>
                  <a:tcPr marL="91447" marR="91447" marT="45719" marB="45719" anchor="b"/>
                </a:tc>
                <a:tc>
                  <a:txBody>
                    <a:bodyPr/>
                    <a:lstStyle/>
                    <a:p>
                      <a:pPr algn="r">
                        <a:tabLst>
                          <a:tab pos="1371600" algn="r"/>
                        </a:tabLst>
                      </a:pPr>
                      <a:r>
                        <a:rPr lang="en-US" sz="1400" dirty="0" smtClean="0"/>
                        <a:t>261.6</a:t>
                      </a:r>
                      <a:endParaRPr lang="en-CA" sz="1400" dirty="0"/>
                    </a:p>
                  </a:txBody>
                  <a:tcPr marL="91447" marR="91447" marT="45719" marB="45719" anchor="b"/>
                </a:tc>
                <a:tc>
                  <a:txBody>
                    <a:bodyPr/>
                    <a:lstStyle/>
                    <a:p>
                      <a:pPr algn="r">
                        <a:tabLst>
                          <a:tab pos="1371600" algn="r"/>
                        </a:tabLst>
                      </a:pPr>
                      <a:r>
                        <a:rPr lang="en-CA" sz="1400" dirty="0" smtClean="0"/>
                        <a:t>248.9</a:t>
                      </a:r>
                      <a:endParaRPr lang="en-CA" sz="1400" dirty="0"/>
                    </a:p>
                  </a:txBody>
                  <a:tcPr marL="91447" marR="91447" marT="45719" marB="45719" anchor="b"/>
                </a:tc>
                <a:tc>
                  <a:txBody>
                    <a:bodyPr/>
                    <a:lstStyle/>
                    <a:p>
                      <a:pPr algn="r">
                        <a:tabLst>
                          <a:tab pos="1371600" algn="r"/>
                        </a:tabLst>
                      </a:pPr>
                      <a:r>
                        <a:rPr lang="en-CA" sz="1400" dirty="0" smtClean="0"/>
                        <a:t>261.6</a:t>
                      </a:r>
                      <a:endParaRPr lang="en-CA" sz="1400" dirty="0"/>
                    </a:p>
                  </a:txBody>
                  <a:tcPr marL="91447" marR="91447" marT="45719" marB="45719" anchor="b"/>
                </a:tc>
                <a:tc>
                  <a:txBody>
                    <a:bodyPr/>
                    <a:lstStyle/>
                    <a:p>
                      <a:pPr algn="r">
                        <a:tabLst>
                          <a:tab pos="1371600" algn="r"/>
                        </a:tabLst>
                      </a:pPr>
                      <a:r>
                        <a:rPr lang="en-CA" sz="1400" dirty="0" smtClean="0"/>
                        <a:t>259.0</a:t>
                      </a:r>
                      <a:endParaRPr lang="en-CA" sz="1400" dirty="0"/>
                    </a:p>
                  </a:txBody>
                  <a:tcPr marL="91447" marR="91447" marT="45719" marB="45719" anchor="b"/>
                </a:tc>
                <a:tc>
                  <a:txBody>
                    <a:bodyPr/>
                    <a:lstStyle/>
                    <a:p>
                      <a:pPr algn="r">
                        <a:tabLst>
                          <a:tab pos="1371600" algn="r"/>
                        </a:tabLst>
                      </a:pPr>
                      <a:r>
                        <a:rPr lang="en-US" sz="1400" dirty="0" smtClean="0"/>
                        <a:t>	274.7</a:t>
                      </a:r>
                      <a:endParaRPr lang="en-CA" sz="1400" dirty="0"/>
                    </a:p>
                  </a:txBody>
                  <a:tcPr marL="91447" marR="91447" marT="45719" marB="45719" anchor="b"/>
                </a:tc>
              </a:tr>
              <a:tr h="735806">
                <a:tc>
                  <a:txBody>
                    <a:bodyPr/>
                    <a:lstStyle/>
                    <a:p>
                      <a:r>
                        <a:rPr lang="en-US" sz="1400" dirty="0" smtClean="0"/>
                        <a:t>Total</a:t>
                      </a:r>
                      <a:endParaRPr lang="en-CA" sz="1400" dirty="0"/>
                    </a:p>
                  </a:txBody>
                  <a:tcPr marL="91447" marR="91447" marT="45719" marB="45719"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44,106.7 </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43,542.6</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42,351.6</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41,487.6</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42,081.3</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41,057.9</a:t>
                      </a:r>
                      <a:endParaRPr lang="en-US" sz="1400" kern="1200" dirty="0">
                        <a:solidFill>
                          <a:schemeClr val="dk1"/>
                        </a:solidFill>
                        <a:latin typeface="+mn-lt"/>
                        <a:ea typeface="+mn-ea"/>
                        <a:cs typeface="+mn-cs"/>
                      </a:endParaRPr>
                    </a:p>
                  </a:txBody>
                  <a:tcPr marL="0" marR="0"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kern="1200" dirty="0" smtClean="0">
                          <a:solidFill>
                            <a:schemeClr val="dk1"/>
                          </a:solidFill>
                          <a:latin typeface="+mn-lt"/>
                          <a:ea typeface="+mn-ea"/>
                          <a:cs typeface="+mn-cs"/>
                        </a:rPr>
                        <a:t>41,946.3</a:t>
                      </a:r>
                      <a:endParaRPr lang="en-US" sz="1400" kern="1200" dirty="0">
                        <a:solidFill>
                          <a:schemeClr val="dk1"/>
                        </a:solidFill>
                        <a:latin typeface="+mn-lt"/>
                        <a:ea typeface="+mn-ea"/>
                        <a:cs typeface="+mn-cs"/>
                      </a:endParaRPr>
                    </a:p>
                  </a:txBody>
                  <a:tcPr marL="0" marR="0" marT="0" marB="0" anchor="ctr"/>
                </a:tc>
              </a:tr>
            </a:tbl>
          </a:graphicData>
        </a:graphic>
      </p:graphicFrame>
      <p:sp>
        <p:nvSpPr>
          <p:cNvPr id="9270" name="TextBox 5"/>
          <p:cNvSpPr txBox="1">
            <a:spLocks noChangeArrowheads="1"/>
          </p:cNvSpPr>
          <p:nvPr/>
        </p:nvSpPr>
        <p:spPr bwMode="auto">
          <a:xfrm>
            <a:off x="479429" y="5803901"/>
            <a:ext cx="74596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tabLst>
                <a:tab pos="114300" algn="l"/>
              </a:tabLst>
            </a:pPr>
            <a:r>
              <a:rPr lang="en-US" sz="1400" dirty="0" smtClean="0">
                <a:solidFill>
                  <a:prstClr val="black"/>
                </a:solidFill>
                <a:ea typeface="MS PGothic" charset="0"/>
                <a:cs typeface="MS PGothic" charset="0"/>
              </a:rPr>
              <a:t>1. University </a:t>
            </a:r>
            <a:r>
              <a:rPr lang="en-US" sz="1400" dirty="0">
                <a:solidFill>
                  <a:prstClr val="black"/>
                </a:solidFill>
                <a:ea typeface="MS PGothic" charset="0"/>
                <a:cs typeface="MS PGothic" charset="0"/>
              </a:rPr>
              <a:t>Budget Target includes projected Engineering growth over </a:t>
            </a:r>
            <a:r>
              <a:rPr lang="en-US" sz="1400" dirty="0" smtClean="0">
                <a:solidFill>
                  <a:prstClr val="black"/>
                </a:solidFill>
                <a:ea typeface="MS PGothic" charset="0"/>
                <a:cs typeface="MS PGothic" charset="0"/>
              </a:rPr>
              <a:t>2011-2012</a:t>
            </a:r>
          </a:p>
          <a:p>
            <a:pPr fontAlgn="base">
              <a:spcBef>
                <a:spcPct val="0"/>
              </a:spcBef>
              <a:spcAft>
                <a:spcPct val="0"/>
              </a:spcAft>
              <a:tabLst>
                <a:tab pos="114300" algn="l"/>
              </a:tabLst>
            </a:pPr>
            <a:r>
              <a:rPr lang="en-US" sz="1400" dirty="0" smtClean="0">
                <a:solidFill>
                  <a:prstClr val="black"/>
                </a:solidFill>
                <a:ea typeface="MS PGothic" charset="0"/>
                <a:cs typeface="MS PGothic" charset="0"/>
              </a:rPr>
              <a:t>2. Includes summer and fall actuals and winter estimates as of Feb </a:t>
            </a:r>
            <a:r>
              <a:rPr lang="en-US" sz="1400" dirty="0">
                <a:solidFill>
                  <a:prstClr val="black"/>
                </a:solidFill>
                <a:ea typeface="MS PGothic" charset="0"/>
                <a:cs typeface="MS PGothic" charset="0"/>
              </a:rPr>
              <a:t>6</a:t>
            </a:r>
            <a:r>
              <a:rPr lang="en-US" sz="1400" dirty="0" smtClean="0">
                <a:solidFill>
                  <a:prstClr val="black"/>
                </a:solidFill>
                <a:ea typeface="MS PGothic" charset="0"/>
                <a:cs typeface="MS PGothic" charset="0"/>
              </a:rPr>
              <a:t>, 2017</a:t>
            </a:r>
          </a:p>
          <a:p>
            <a:pPr fontAlgn="base">
              <a:spcBef>
                <a:spcPct val="0"/>
              </a:spcBef>
              <a:spcAft>
                <a:spcPct val="0"/>
              </a:spcAft>
              <a:tabLst>
                <a:tab pos="114300" algn="l"/>
              </a:tabLst>
            </a:pPr>
            <a:r>
              <a:rPr lang="en-US" sz="1400" dirty="0" smtClean="0">
                <a:solidFill>
                  <a:prstClr val="black"/>
                </a:solidFill>
                <a:ea typeface="MS PGothic" charset="0"/>
                <a:cs typeface="MS PGothic" charset="0"/>
              </a:rPr>
              <a:t>3. </a:t>
            </a:r>
            <a:r>
              <a:rPr lang="en-US" sz="1400" dirty="0" err="1" smtClean="0">
                <a:solidFill>
                  <a:prstClr val="black"/>
                </a:solidFill>
                <a:ea typeface="MS PGothic" charset="0"/>
                <a:cs typeface="MS PGothic" charset="0"/>
              </a:rPr>
              <a:t>BDesign</a:t>
            </a:r>
            <a:r>
              <a:rPr lang="en-US" sz="1400" dirty="0" smtClean="0">
                <a:solidFill>
                  <a:prstClr val="black"/>
                </a:solidFill>
                <a:ea typeface="MS PGothic" charset="0"/>
                <a:cs typeface="MS PGothic" charset="0"/>
              </a:rPr>
              <a:t> FFTEs only, excludes on-site exchange students.</a:t>
            </a:r>
            <a:endParaRPr lang="en-US" sz="1400" dirty="0">
              <a:solidFill>
                <a:prstClr val="black"/>
              </a:solidFill>
              <a:ea typeface="MS PGothic" charset="0"/>
              <a:cs typeface="MS PGothic" charset="0"/>
            </a:endParaRPr>
          </a:p>
        </p:txBody>
      </p:sp>
    </p:spTree>
    <p:extLst>
      <p:ext uri="{BB962C8B-B14F-4D97-AF65-F5344CB8AC3E}">
        <p14:creationId xmlns:p14="http://schemas.microsoft.com/office/powerpoint/2010/main" val="14805268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54" y="48896"/>
            <a:ext cx="8159218" cy="1034288"/>
          </a:xfrm>
        </p:spPr>
        <p:txBody>
          <a:bodyPr lIns="82058" tIns="41029" rIns="82058" bIns="41029"/>
          <a:lstStyle/>
          <a:p>
            <a:r>
              <a:rPr lang="en-US" dirty="0" smtClean="0">
                <a:solidFill>
                  <a:schemeClr val="tx1"/>
                </a:solidFill>
              </a:rPr>
              <a:t>Outline</a:t>
            </a:r>
            <a:endParaRPr lang="en-US" dirty="0">
              <a:solidFill>
                <a:schemeClr val="tx1"/>
              </a:solidFill>
            </a:endParaRPr>
          </a:p>
        </p:txBody>
      </p:sp>
      <p:sp>
        <p:nvSpPr>
          <p:cNvPr id="4" name="TextBox 3"/>
          <p:cNvSpPr txBox="1"/>
          <p:nvPr/>
        </p:nvSpPr>
        <p:spPr>
          <a:xfrm>
            <a:off x="809140" y="1293393"/>
            <a:ext cx="8035633" cy="3929866"/>
          </a:xfrm>
          <a:prstGeom prst="rect">
            <a:avLst/>
          </a:prstGeom>
          <a:noFill/>
        </p:spPr>
        <p:txBody>
          <a:bodyPr wrap="square" lIns="81863" tIns="40930" rIns="81863" bIns="40930" rtlCol="0">
            <a:spAutoFit/>
          </a:bodyPr>
          <a:lstStyle/>
          <a:p>
            <a:pPr marL="457200" indent="-545649">
              <a:spcAft>
                <a:spcPts val="800"/>
              </a:spcAft>
              <a:buFontTx/>
              <a:buAutoNum type="arabicPeriod"/>
            </a:pPr>
            <a:r>
              <a:rPr lang="en-US" sz="2000" b="1" dirty="0" smtClean="0">
                <a:solidFill>
                  <a:srgbClr val="000000"/>
                </a:solidFill>
                <a:latin typeface="Arial" charset="0"/>
              </a:rPr>
              <a:t>Budget Planning Update</a:t>
            </a:r>
          </a:p>
          <a:p>
            <a:pPr marL="457200" indent="-545649">
              <a:spcAft>
                <a:spcPts val="600"/>
              </a:spcAft>
              <a:buFontTx/>
              <a:buAutoNum type="arabicPeriod"/>
            </a:pPr>
            <a:r>
              <a:rPr lang="en-US" sz="2000" b="1" dirty="0" smtClean="0">
                <a:solidFill>
                  <a:srgbClr val="000000"/>
                </a:solidFill>
                <a:latin typeface="Arial" charset="0"/>
              </a:rPr>
              <a:t>Capital Planning Updates</a:t>
            </a:r>
          </a:p>
          <a:p>
            <a:pPr marL="997401" lvl="2" indent="-171450">
              <a:spcAft>
                <a:spcPts val="600"/>
              </a:spcAft>
              <a:buFont typeface="Wingdings" panose="05000000000000000000" pitchFamily="2" charset="2"/>
              <a:buChar char="Ø"/>
            </a:pPr>
            <a:r>
              <a:rPr lang="en-US" sz="2000" b="1" dirty="0" smtClean="0"/>
              <a:t> Under construction</a:t>
            </a:r>
          </a:p>
          <a:p>
            <a:pPr marL="997401" lvl="2" indent="-171450">
              <a:spcAft>
                <a:spcPts val="600"/>
              </a:spcAft>
              <a:buFont typeface="Wingdings" panose="05000000000000000000" pitchFamily="2" charset="2"/>
              <a:buChar char="Ø"/>
            </a:pPr>
            <a:r>
              <a:rPr lang="en-US" sz="2000" b="1" dirty="0"/>
              <a:t> </a:t>
            </a:r>
            <a:r>
              <a:rPr lang="en-US" sz="2000" b="1" dirty="0" smtClean="0"/>
              <a:t>Major renovations</a:t>
            </a:r>
          </a:p>
          <a:p>
            <a:pPr marL="997401" lvl="2" indent="-171450">
              <a:spcAft>
                <a:spcPts val="600"/>
              </a:spcAft>
              <a:buFont typeface="Wingdings" panose="05000000000000000000" pitchFamily="2" charset="2"/>
              <a:buChar char="Ø"/>
            </a:pPr>
            <a:r>
              <a:rPr lang="en-US" sz="2000" b="1" dirty="0"/>
              <a:t> </a:t>
            </a:r>
            <a:r>
              <a:rPr lang="en-US" sz="2000" b="1" dirty="0" smtClean="0"/>
              <a:t>Future capital projects</a:t>
            </a:r>
            <a:endParaRPr lang="en-US" sz="2000" b="1" dirty="0"/>
          </a:p>
          <a:p>
            <a:pPr marL="457200" indent="-457200">
              <a:spcAft>
                <a:spcPts val="700"/>
              </a:spcAft>
              <a:buFont typeface="+mj-lt"/>
              <a:buAutoNum type="arabicPeriod"/>
            </a:pPr>
            <a:r>
              <a:rPr lang="en-US" sz="2000" b="1" dirty="0" smtClean="0">
                <a:solidFill>
                  <a:srgbClr val="000000"/>
                </a:solidFill>
                <a:latin typeface="Arial" charset="0"/>
              </a:rPr>
              <a:t>Cap and Trade Report</a:t>
            </a:r>
          </a:p>
          <a:p>
            <a:pPr marL="457200" indent="-457200">
              <a:spcAft>
                <a:spcPts val="700"/>
              </a:spcAft>
              <a:buFont typeface="+mj-lt"/>
              <a:buAutoNum type="arabicPeriod"/>
            </a:pPr>
            <a:r>
              <a:rPr lang="en-US" sz="2000" b="1" dirty="0" smtClean="0">
                <a:solidFill>
                  <a:srgbClr val="000000"/>
                </a:solidFill>
                <a:latin typeface="Arial" charset="0"/>
              </a:rPr>
              <a:t>Community Safety</a:t>
            </a:r>
          </a:p>
          <a:p>
            <a:pPr marL="800100" lvl="1" indent="-342900">
              <a:spcAft>
                <a:spcPts val="700"/>
              </a:spcAft>
              <a:buFont typeface="Wingdings" panose="05000000000000000000" pitchFamily="2" charset="2"/>
              <a:buChar char="Ø"/>
            </a:pPr>
            <a:r>
              <a:rPr lang="en-US" sz="2000" b="1" dirty="0" smtClean="0">
                <a:solidFill>
                  <a:srgbClr val="000000"/>
                </a:solidFill>
                <a:latin typeface="Arial" charset="0"/>
              </a:rPr>
              <a:t>Sexual Violence Policy Development Update</a:t>
            </a:r>
          </a:p>
          <a:p>
            <a:pPr marL="457200" indent="-457200">
              <a:spcAft>
                <a:spcPts val="700"/>
              </a:spcAft>
              <a:buFont typeface="+mj-lt"/>
              <a:buAutoNum type="arabicPeriod"/>
            </a:pPr>
            <a:r>
              <a:rPr lang="en-US" sz="2000" b="1" dirty="0" smtClean="0">
                <a:solidFill>
                  <a:srgbClr val="000000"/>
                </a:solidFill>
                <a:latin typeface="Arial" charset="0"/>
              </a:rPr>
              <a:t>Questions and Answers</a:t>
            </a:r>
          </a:p>
          <a:p>
            <a:pPr>
              <a:spcAft>
                <a:spcPts val="800"/>
              </a:spcAft>
            </a:pPr>
            <a:endParaRPr lang="en-US" sz="2000" b="1" dirty="0">
              <a:solidFill>
                <a:srgbClr val="000000"/>
              </a:solidFill>
              <a:latin typeface="Arial" charset="0"/>
            </a:endParaRPr>
          </a:p>
        </p:txBody>
      </p:sp>
      <p:sp>
        <p:nvSpPr>
          <p:cNvPr id="5" name="Left Arrow 4"/>
          <p:cNvSpPr/>
          <p:nvPr/>
        </p:nvSpPr>
        <p:spPr>
          <a:xfrm>
            <a:off x="7909978" y="4484885"/>
            <a:ext cx="790919" cy="250664"/>
          </a:xfrm>
          <a:prstGeom prst="leftArrow">
            <a:avLst/>
          </a:prstGeom>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smtClean="0"/>
              <a:t>              </a:t>
            </a:r>
            <a:endParaRPr lang="en-US" dirty="0"/>
          </a:p>
        </p:txBody>
      </p:sp>
    </p:spTree>
    <p:extLst>
      <p:ext uri="{BB962C8B-B14F-4D97-AF65-F5344CB8AC3E}">
        <p14:creationId xmlns:p14="http://schemas.microsoft.com/office/powerpoint/2010/main" val="909813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14303"/>
            <a:ext cx="8159218" cy="922352"/>
          </a:xfrm>
        </p:spPr>
        <p:txBody>
          <a:bodyPr/>
          <a:lstStyle/>
          <a:p>
            <a:pPr algn="ctr"/>
            <a:r>
              <a:rPr lang="en-US" sz="2800" dirty="0" smtClean="0">
                <a:solidFill>
                  <a:schemeClr val="accent1"/>
                </a:solidFill>
              </a:rPr>
              <a:t>2016-17 Masters Fall FTEs</a:t>
            </a:r>
            <a:endParaRPr lang="en-US" sz="2800" dirty="0">
              <a:solidFill>
                <a:schemeClr val="accent1"/>
              </a:solidFill>
            </a:endParaRPr>
          </a:p>
        </p:txBody>
      </p:sp>
      <p:sp>
        <p:nvSpPr>
          <p:cNvPr id="4" name="Content Placeholder 3"/>
          <p:cNvSpPr>
            <a:spLocks noGrp="1"/>
          </p:cNvSpPr>
          <p:nvPr>
            <p:ph idx="1"/>
          </p:nvPr>
        </p:nvSpPr>
        <p:spPr>
          <a:xfrm>
            <a:off x="479341" y="1187336"/>
            <a:ext cx="8421289" cy="5243412"/>
          </a:xfrm>
        </p:spPr>
        <p:txBody>
          <a:bodyPr/>
          <a:lstStyle/>
          <a:p>
            <a:pPr marL="0" indent="0">
              <a:lnSpc>
                <a:spcPct val="50000"/>
              </a:lnSpc>
              <a:buNone/>
            </a:pPr>
            <a:r>
              <a:rPr lang="en-US" dirty="0"/>
              <a:t>	</a:t>
            </a:r>
          </a:p>
        </p:txBody>
      </p:sp>
      <p:graphicFrame>
        <p:nvGraphicFramePr>
          <p:cNvPr id="5" name="Table 4"/>
          <p:cNvGraphicFramePr>
            <a:graphicFrameLocks noGrp="1"/>
          </p:cNvGraphicFramePr>
          <p:nvPr>
            <p:extLst>
              <p:ext uri="{D42A27DB-BD31-4B8C-83A1-F6EECF244321}">
                <p14:modId xmlns:p14="http://schemas.microsoft.com/office/powerpoint/2010/main" val="1896172450"/>
              </p:ext>
            </p:extLst>
          </p:nvPr>
        </p:nvGraphicFramePr>
        <p:xfrm>
          <a:off x="479340" y="1025805"/>
          <a:ext cx="8563062" cy="4250768"/>
        </p:xfrm>
        <a:graphic>
          <a:graphicData uri="http://schemas.openxmlformats.org/drawingml/2006/table">
            <a:tbl>
              <a:tblPr firstRow="1" firstCol="1" bandRow="1">
                <a:tableStyleId>{5C22544A-7EE6-4342-B048-85BDC9FD1C3A}</a:tableStyleId>
              </a:tblPr>
              <a:tblGrid>
                <a:gridCol w="1044660"/>
                <a:gridCol w="1087590"/>
                <a:gridCol w="1029390"/>
                <a:gridCol w="1029390"/>
                <a:gridCol w="1029390"/>
                <a:gridCol w="1112520"/>
                <a:gridCol w="1074420"/>
                <a:gridCol w="1155702"/>
              </a:tblGrid>
              <a:tr h="1148800">
                <a:tc>
                  <a:txBody>
                    <a:bodyPr/>
                    <a:lstStyle/>
                    <a:p>
                      <a:endParaRPr lang="en-CA"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Nov</a:t>
                      </a:r>
                      <a:r>
                        <a:rPr lang="en-US" sz="1400" baseline="0" dirty="0" smtClean="0"/>
                        <a:t> 2007 </a:t>
                      </a:r>
                      <a:r>
                        <a:rPr lang="en-US" sz="1400" dirty="0" smtClean="0"/>
                        <a:t>Actual</a:t>
                      </a:r>
                      <a:endParaRPr lang="en-CA" sz="1400" dirty="0" smtClean="0"/>
                    </a:p>
                    <a:p>
                      <a:pPr algn="ctr"/>
                      <a:endParaRPr lang="en-CA" sz="1400" dirty="0" smtClean="0"/>
                    </a:p>
                  </a:txBody>
                  <a:tcPr/>
                </a:tc>
                <a:tc>
                  <a:txBody>
                    <a:bodyPr/>
                    <a:lstStyle/>
                    <a:p>
                      <a:pPr algn="ctr"/>
                      <a:r>
                        <a:rPr lang="en-US" sz="1400" dirty="0" smtClean="0"/>
                        <a:t>Nov</a:t>
                      </a:r>
                      <a:r>
                        <a:rPr lang="en-US" sz="1400" baseline="0" dirty="0" smtClean="0"/>
                        <a:t> 2013</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2014</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2015</a:t>
                      </a:r>
                      <a:endParaRPr lang="en-US" sz="1400" dirty="0" smtClean="0"/>
                    </a:p>
                    <a:p>
                      <a:pPr algn="ctr"/>
                      <a:r>
                        <a:rPr lang="en-US" sz="1400" dirty="0" smtClean="0"/>
                        <a:t>Actual</a:t>
                      </a:r>
                      <a:endParaRPr lang="en-CA" sz="1400" dirty="0"/>
                    </a:p>
                  </a:txBody>
                  <a:tcPr/>
                </a:tc>
                <a:tc>
                  <a:txBody>
                    <a:bodyPr/>
                    <a:lstStyle/>
                    <a:p>
                      <a:pPr algn="ctr"/>
                      <a:r>
                        <a:rPr lang="en-US" sz="1400" dirty="0" smtClean="0"/>
                        <a:t>Nov</a:t>
                      </a:r>
                      <a:r>
                        <a:rPr lang="en-US" sz="1400" baseline="0" dirty="0" smtClean="0"/>
                        <a:t> 2016</a:t>
                      </a:r>
                      <a:endParaRPr lang="en-US" sz="1400" dirty="0" smtClean="0"/>
                    </a:p>
                    <a:p>
                      <a:pPr algn="ctr"/>
                      <a:r>
                        <a:rPr lang="en-US" sz="1400" dirty="0" smtClean="0"/>
                        <a:t>Enrolment</a:t>
                      </a:r>
                      <a:r>
                        <a:rPr lang="en-US" sz="1400" baseline="0" dirty="0" smtClean="0"/>
                        <a:t> Contract </a:t>
                      </a:r>
                      <a:r>
                        <a:rPr lang="en-US" sz="1400" dirty="0" smtClean="0"/>
                        <a:t>Target</a:t>
                      </a:r>
                      <a:endParaRPr lang="en-CA" sz="1400" dirty="0"/>
                    </a:p>
                  </a:txBody>
                  <a:tcPr/>
                </a:tc>
                <a:tc>
                  <a:txBody>
                    <a:bodyPr/>
                    <a:lstStyle/>
                    <a:p>
                      <a:pPr algn="ctr"/>
                      <a:r>
                        <a:rPr lang="en-US" sz="1400" dirty="0" smtClean="0"/>
                        <a:t>2014/15 to 2016/17</a:t>
                      </a:r>
                    </a:p>
                    <a:p>
                      <a:pPr algn="ctr"/>
                      <a:r>
                        <a:rPr lang="en-US" sz="1400" dirty="0" smtClean="0"/>
                        <a:t>Ministry</a:t>
                      </a:r>
                      <a:r>
                        <a:rPr lang="en-US" sz="1400" baseline="0" dirty="0" smtClean="0"/>
                        <a:t> </a:t>
                      </a:r>
                      <a:r>
                        <a:rPr lang="en-US" sz="1400" dirty="0" smtClean="0"/>
                        <a:t>Target </a:t>
                      </a:r>
                      <a:r>
                        <a:rPr lang="en-US" sz="1400" baseline="30000" dirty="0" smtClean="0"/>
                        <a:t>1</a:t>
                      </a:r>
                      <a:endParaRPr lang="en-CA" sz="1400" baseline="30000" dirty="0" smtClean="0"/>
                    </a:p>
                  </a:txBody>
                  <a:tcPr/>
                </a:tc>
                <a:tc>
                  <a:txBody>
                    <a:bodyPr/>
                    <a:lstStyle/>
                    <a:p>
                      <a:pPr algn="ctr"/>
                      <a:r>
                        <a:rPr lang="en-US" sz="1400" dirty="0" smtClean="0"/>
                        <a:t>Nov</a:t>
                      </a:r>
                      <a:r>
                        <a:rPr lang="en-US" sz="1400" baseline="0" dirty="0" smtClean="0"/>
                        <a:t> 2016</a:t>
                      </a:r>
                      <a:r>
                        <a:rPr lang="en-US" sz="1400" dirty="0" smtClean="0"/>
                        <a:t> </a:t>
                      </a:r>
                      <a:br>
                        <a:rPr lang="en-US" sz="1400" dirty="0" smtClean="0"/>
                      </a:br>
                      <a:r>
                        <a:rPr lang="en-US" sz="1400" dirty="0" smtClean="0"/>
                        <a:t>Actual</a:t>
                      </a:r>
                      <a:endParaRPr lang="en-CA" sz="1400" baseline="30000" dirty="0"/>
                    </a:p>
                  </a:txBody>
                  <a:tcPr/>
                </a:tc>
              </a:tr>
              <a:tr h="775492">
                <a:tc>
                  <a:txBody>
                    <a:bodyPr/>
                    <a:lstStyle/>
                    <a:p>
                      <a:r>
                        <a:rPr lang="en-US" sz="1400" dirty="0" smtClean="0"/>
                        <a:t>Eligible</a:t>
                      </a:r>
                      <a:endParaRPr lang="en-CA" sz="1400" dirty="0"/>
                    </a:p>
                  </a:txBody>
                  <a:tcPr anchor="ctr"/>
                </a:tc>
                <a:tc>
                  <a:txBody>
                    <a:bodyPr/>
                    <a:lstStyle/>
                    <a:p>
                      <a:pPr algn="r">
                        <a:tabLst>
                          <a:tab pos="1371600" algn="r"/>
                        </a:tabLst>
                      </a:pPr>
                      <a:r>
                        <a:rPr lang="en-CA" sz="1400" dirty="0" smtClean="0"/>
                        <a:t>2,587.7</a:t>
                      </a:r>
                      <a:endParaRPr lang="en-CA" sz="1400" dirty="0"/>
                    </a:p>
                  </a:txBody>
                  <a:tcPr anchor="b"/>
                </a:tc>
                <a:tc>
                  <a:txBody>
                    <a:bodyPr/>
                    <a:lstStyle/>
                    <a:p>
                      <a:pPr algn="r">
                        <a:tabLst>
                          <a:tab pos="1371600" algn="r"/>
                        </a:tabLst>
                      </a:pPr>
                      <a:r>
                        <a:rPr lang="en-US" sz="1400" dirty="0" smtClean="0"/>
                        <a:t>	2,320.5</a:t>
                      </a:r>
                      <a:endParaRPr lang="en-CA" sz="1400" dirty="0"/>
                    </a:p>
                  </a:txBody>
                  <a:tcPr anchor="b"/>
                </a:tc>
                <a:tc>
                  <a:txBody>
                    <a:bodyPr/>
                    <a:lstStyle/>
                    <a:p>
                      <a:pPr algn="r">
                        <a:tabLst>
                          <a:tab pos="1371600" algn="r"/>
                        </a:tabLst>
                      </a:pPr>
                      <a:r>
                        <a:rPr lang="en-US" sz="1400" dirty="0" smtClean="0"/>
                        <a:t>	2,280.4</a:t>
                      </a:r>
                      <a:endParaRPr lang="en-CA" sz="1400" dirty="0"/>
                    </a:p>
                  </a:txBody>
                  <a:tcPr anchor="b"/>
                </a:tc>
                <a:tc>
                  <a:txBody>
                    <a:bodyPr/>
                    <a:lstStyle/>
                    <a:p>
                      <a:pPr marL="0" algn="r" defTabSz="914400" rtl="0" eaLnBrk="1" latinLnBrk="0" hangingPunct="1">
                        <a:tabLst>
                          <a:tab pos="1371600" algn="r"/>
                        </a:tabLst>
                      </a:pPr>
                      <a:r>
                        <a:rPr lang="en-US" sz="1400" kern="1200" dirty="0" smtClean="0">
                          <a:solidFill>
                            <a:schemeClr val="dk1"/>
                          </a:solidFill>
                          <a:latin typeface="+mn-lt"/>
                          <a:ea typeface="+mn-ea"/>
                          <a:cs typeface="+mn-cs"/>
                        </a:rPr>
                        <a:t>2,269.3</a:t>
                      </a:r>
                      <a:endParaRPr lang="en-US" sz="1400" kern="1200" dirty="0">
                        <a:solidFill>
                          <a:schemeClr val="dk1"/>
                        </a:solidFill>
                        <a:latin typeface="+mn-lt"/>
                        <a:ea typeface="+mn-ea"/>
                        <a:cs typeface="+mn-cs"/>
                      </a:endParaRPr>
                    </a:p>
                  </a:txBody>
                  <a:tcPr anchor="b"/>
                </a:tc>
                <a:tc>
                  <a:txBody>
                    <a:bodyPr/>
                    <a:lstStyle/>
                    <a:p>
                      <a:pPr algn="r">
                        <a:tabLst>
                          <a:tab pos="1371600" algn="r"/>
                        </a:tabLst>
                      </a:pPr>
                      <a:r>
                        <a:rPr lang="en-US" sz="1400" dirty="0" smtClean="0"/>
                        <a:t>	2,391.7</a:t>
                      </a:r>
                      <a:endParaRPr lang="en-CA" sz="1400" dirty="0"/>
                    </a:p>
                  </a:txBody>
                  <a:tcPr anchor="b"/>
                </a:tc>
                <a:tc>
                  <a:txBody>
                    <a:bodyPr/>
                    <a:lstStyle/>
                    <a:p>
                      <a:pPr algn="r">
                        <a:tabLst>
                          <a:tab pos="1371600" algn="r"/>
                        </a:tabLst>
                      </a:pPr>
                      <a:r>
                        <a:rPr lang="en-US" sz="1400" dirty="0" smtClean="0"/>
                        <a:t>2,589.4</a:t>
                      </a:r>
                      <a:endParaRPr lang="en-CA" sz="1400" dirty="0"/>
                    </a:p>
                  </a:txBody>
                  <a:tcPr anchor="b"/>
                </a:tc>
                <a:tc>
                  <a:txBody>
                    <a:bodyPr/>
                    <a:lstStyle/>
                    <a:p>
                      <a:pPr algn="r">
                        <a:tabLst>
                          <a:tab pos="1371600" algn="r"/>
                        </a:tabLst>
                      </a:pPr>
                      <a:r>
                        <a:rPr lang="en-US" sz="1400" dirty="0" smtClean="0"/>
                        <a:t>	2,262.7</a:t>
                      </a:r>
                      <a:endParaRPr lang="en-CA" sz="1400" dirty="0"/>
                    </a:p>
                  </a:txBody>
                  <a:tcPr anchor="b"/>
                </a:tc>
              </a:tr>
              <a:tr h="775492">
                <a:tc>
                  <a:txBody>
                    <a:bodyPr/>
                    <a:lstStyle/>
                    <a:p>
                      <a:r>
                        <a:rPr lang="en-US" sz="1400" dirty="0" smtClean="0"/>
                        <a:t>Visa</a:t>
                      </a:r>
                    </a:p>
                  </a:txBody>
                  <a:tcPr anchor="ctr"/>
                </a:tc>
                <a:tc>
                  <a:txBody>
                    <a:bodyPr/>
                    <a:lstStyle/>
                    <a:p>
                      <a:pPr algn="r">
                        <a:tabLst>
                          <a:tab pos="1371600" algn="r"/>
                        </a:tabLst>
                      </a:pPr>
                      <a:r>
                        <a:rPr lang="en-CA" sz="1400" dirty="0" smtClean="0"/>
                        <a:t>160.3</a:t>
                      </a:r>
                      <a:endParaRPr lang="en-CA" sz="1400" dirty="0"/>
                    </a:p>
                  </a:txBody>
                  <a:tcPr anchor="b"/>
                </a:tc>
                <a:tc>
                  <a:txBody>
                    <a:bodyPr/>
                    <a:lstStyle/>
                    <a:p>
                      <a:pPr algn="r">
                        <a:tabLst>
                          <a:tab pos="1371600" algn="r"/>
                        </a:tabLst>
                      </a:pPr>
                      <a:r>
                        <a:rPr lang="en-US" sz="1400" dirty="0" smtClean="0"/>
                        <a:t>	414.6</a:t>
                      </a:r>
                      <a:endParaRPr lang="en-CA" sz="1400" dirty="0"/>
                    </a:p>
                  </a:txBody>
                  <a:tcPr anchor="b"/>
                </a:tc>
                <a:tc>
                  <a:txBody>
                    <a:bodyPr/>
                    <a:lstStyle/>
                    <a:p>
                      <a:pPr algn="r">
                        <a:tabLst>
                          <a:tab pos="1371600" algn="r"/>
                        </a:tabLst>
                      </a:pPr>
                      <a:r>
                        <a:rPr lang="en-US" sz="1400" dirty="0" smtClean="0"/>
                        <a:t>	559.3</a:t>
                      </a:r>
                      <a:endParaRPr lang="en-CA" sz="1400" dirty="0"/>
                    </a:p>
                  </a:txBody>
                  <a:tcPr anchor="b"/>
                </a:tc>
                <a:tc>
                  <a:txBody>
                    <a:bodyPr/>
                    <a:lstStyle/>
                    <a:p>
                      <a:pPr marL="0" algn="r" defTabSz="914400" rtl="0" eaLnBrk="1" latinLnBrk="0" hangingPunct="1">
                        <a:tabLst>
                          <a:tab pos="1371600" algn="r"/>
                        </a:tabLst>
                      </a:pPr>
                      <a:r>
                        <a:rPr lang="en-US" sz="1400" kern="1200" dirty="0" smtClean="0">
                          <a:solidFill>
                            <a:schemeClr val="dk1"/>
                          </a:solidFill>
                          <a:latin typeface="+mn-lt"/>
                          <a:ea typeface="+mn-ea"/>
                          <a:cs typeface="+mn-cs"/>
                        </a:rPr>
                        <a:t>561.2</a:t>
                      </a:r>
                      <a:endParaRPr lang="en-US" sz="1400" kern="1200" dirty="0">
                        <a:solidFill>
                          <a:schemeClr val="dk1"/>
                        </a:solidFill>
                        <a:latin typeface="+mn-lt"/>
                        <a:ea typeface="+mn-ea"/>
                        <a:cs typeface="+mn-cs"/>
                      </a:endParaRPr>
                    </a:p>
                  </a:txBody>
                  <a:tcPr anchor="b"/>
                </a:tc>
                <a:tc>
                  <a:txBody>
                    <a:bodyPr/>
                    <a:lstStyle/>
                    <a:p>
                      <a:pPr algn="r">
                        <a:tabLst>
                          <a:tab pos="1371600" algn="r"/>
                        </a:tabLst>
                      </a:pPr>
                      <a:r>
                        <a:rPr lang="en-US" sz="1400" dirty="0" smtClean="0"/>
                        <a:t>	561.2</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algn="r">
                        <a:tabLst>
                          <a:tab pos="1371600" algn="r"/>
                        </a:tabLst>
                      </a:pPr>
                      <a:r>
                        <a:rPr lang="en-US" sz="1400" dirty="0" smtClean="0"/>
                        <a:t>	591.5</a:t>
                      </a:r>
                      <a:endParaRPr lang="en-CA" sz="1400" dirty="0"/>
                    </a:p>
                  </a:txBody>
                  <a:tcPr anchor="b"/>
                </a:tc>
              </a:tr>
              <a:tr h="775492">
                <a:tc>
                  <a:txBody>
                    <a:bodyPr/>
                    <a:lstStyle/>
                    <a:p>
                      <a:r>
                        <a:rPr lang="en-US" sz="1400" dirty="0" smtClean="0"/>
                        <a:t>Other Ineligible</a:t>
                      </a:r>
                      <a:endParaRPr lang="en-CA" sz="1400" dirty="0"/>
                    </a:p>
                  </a:txBody>
                  <a:tcPr anchor="ctr"/>
                </a:tc>
                <a:tc>
                  <a:txBody>
                    <a:bodyPr/>
                    <a:lstStyle/>
                    <a:p>
                      <a:pPr algn="r">
                        <a:tabLst>
                          <a:tab pos="1371600" algn="r"/>
                        </a:tabLst>
                      </a:pPr>
                      <a:r>
                        <a:rPr lang="en-CA" sz="1400" dirty="0" smtClean="0"/>
                        <a:t>119.6</a:t>
                      </a:r>
                      <a:endParaRPr lang="en-CA" sz="1400" dirty="0"/>
                    </a:p>
                  </a:txBody>
                  <a:tcPr anchor="b"/>
                </a:tc>
                <a:tc>
                  <a:txBody>
                    <a:bodyPr/>
                    <a:lstStyle/>
                    <a:p>
                      <a:pPr algn="r">
                        <a:tabLst>
                          <a:tab pos="1371600" algn="r"/>
                        </a:tabLst>
                      </a:pPr>
                      <a:r>
                        <a:rPr lang="en-US" sz="1400" dirty="0" smtClean="0"/>
                        <a:t>	148.0</a:t>
                      </a:r>
                      <a:endParaRPr lang="en-CA" sz="1400" dirty="0"/>
                    </a:p>
                  </a:txBody>
                  <a:tcPr anchor="b"/>
                </a:tc>
                <a:tc>
                  <a:txBody>
                    <a:bodyPr/>
                    <a:lstStyle/>
                    <a:p>
                      <a:pPr algn="r">
                        <a:tabLst>
                          <a:tab pos="1371600" algn="r"/>
                        </a:tabLst>
                      </a:pPr>
                      <a:r>
                        <a:rPr lang="en-US" sz="1400" dirty="0" smtClean="0"/>
                        <a:t>	148.4</a:t>
                      </a:r>
                      <a:endParaRPr lang="en-CA" sz="1400" dirty="0"/>
                    </a:p>
                  </a:txBody>
                  <a:tcPr anchor="b"/>
                </a:tc>
                <a:tc>
                  <a:txBody>
                    <a:bodyPr/>
                    <a:lstStyle/>
                    <a:p>
                      <a:pPr marL="0" algn="r" defTabSz="914400" rtl="0" eaLnBrk="1" latinLnBrk="0" hangingPunct="1">
                        <a:tabLst>
                          <a:tab pos="1371600" algn="r"/>
                        </a:tabLst>
                      </a:pPr>
                      <a:r>
                        <a:rPr lang="en-US" sz="1400" kern="1200" dirty="0" smtClean="0">
                          <a:solidFill>
                            <a:schemeClr val="dk1"/>
                          </a:solidFill>
                          <a:latin typeface="+mn-lt"/>
                          <a:ea typeface="+mn-ea"/>
                          <a:cs typeface="+mn-cs"/>
                        </a:rPr>
                        <a:t>141.3</a:t>
                      </a:r>
                      <a:endParaRPr lang="en-US" sz="1400" kern="1200" dirty="0">
                        <a:solidFill>
                          <a:schemeClr val="dk1"/>
                        </a:solidFill>
                        <a:latin typeface="+mn-lt"/>
                        <a:ea typeface="+mn-ea"/>
                        <a:cs typeface="+mn-cs"/>
                      </a:endParaRPr>
                    </a:p>
                  </a:txBody>
                  <a:tcPr anchor="b"/>
                </a:tc>
                <a:tc>
                  <a:txBody>
                    <a:bodyPr/>
                    <a:lstStyle/>
                    <a:p>
                      <a:pPr algn="r">
                        <a:tabLst>
                          <a:tab pos="1371600" algn="r"/>
                        </a:tabLst>
                      </a:pPr>
                      <a:r>
                        <a:rPr lang="en-US" sz="1400" dirty="0" smtClean="0"/>
                        <a:t>	141.3</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algn="r">
                        <a:tabLst>
                          <a:tab pos="1371600" algn="r"/>
                        </a:tabLst>
                      </a:pPr>
                      <a:r>
                        <a:rPr lang="en-US" sz="1400" dirty="0" smtClean="0"/>
                        <a:t>	130.0</a:t>
                      </a:r>
                      <a:endParaRPr lang="en-CA" sz="1400" dirty="0"/>
                    </a:p>
                  </a:txBody>
                  <a:tcPr anchor="b"/>
                </a:tc>
              </a:tr>
              <a:tr h="775492">
                <a:tc>
                  <a:txBody>
                    <a:bodyPr/>
                    <a:lstStyle/>
                    <a:p>
                      <a:r>
                        <a:rPr lang="en-US" sz="1400" dirty="0" smtClean="0"/>
                        <a:t>Total</a:t>
                      </a:r>
                      <a:endParaRPr lang="en-CA" sz="1400" dirty="0"/>
                    </a:p>
                  </a:txBody>
                  <a:tcPr anchor="ctr"/>
                </a:tc>
                <a:tc>
                  <a:txBody>
                    <a:bodyPr/>
                    <a:lstStyle/>
                    <a:p>
                      <a:pPr algn="r">
                        <a:tabLst>
                          <a:tab pos="1371600" algn="r"/>
                        </a:tabLst>
                      </a:pPr>
                      <a:r>
                        <a:rPr lang="en-CA" sz="1400" dirty="0" smtClean="0"/>
                        <a:t>2,867.6</a:t>
                      </a:r>
                      <a:endParaRPr lang="en-CA" sz="1400" dirty="0"/>
                    </a:p>
                  </a:txBody>
                  <a:tcPr anchor="b"/>
                </a:tc>
                <a:tc>
                  <a:txBody>
                    <a:bodyPr/>
                    <a:lstStyle/>
                    <a:p>
                      <a:pPr algn="r">
                        <a:tabLst>
                          <a:tab pos="1371600" algn="r"/>
                        </a:tabLst>
                      </a:pPr>
                      <a:r>
                        <a:rPr lang="en-US" sz="1400" dirty="0" smtClean="0"/>
                        <a:t>	2,883.1</a:t>
                      </a:r>
                      <a:endParaRPr lang="en-CA" sz="1400" dirty="0"/>
                    </a:p>
                  </a:txBody>
                  <a:tcPr anchor="b"/>
                </a:tc>
                <a:tc>
                  <a:txBody>
                    <a:bodyPr/>
                    <a:lstStyle/>
                    <a:p>
                      <a:pPr algn="r">
                        <a:tabLst>
                          <a:tab pos="1371600" algn="r"/>
                        </a:tabLst>
                      </a:pPr>
                      <a:r>
                        <a:rPr lang="en-US" sz="1400" dirty="0" smtClean="0"/>
                        <a:t>	2,988.1</a:t>
                      </a:r>
                      <a:endParaRPr lang="en-CA" sz="1400" dirty="0"/>
                    </a:p>
                  </a:txBody>
                  <a:tcPr anchor="b"/>
                </a:tc>
                <a:tc>
                  <a:txBody>
                    <a:bodyPr/>
                    <a:lstStyle/>
                    <a:p>
                      <a:pPr marL="0" algn="r" defTabSz="914400" rtl="0" eaLnBrk="1" latinLnBrk="0" hangingPunct="1">
                        <a:tabLst>
                          <a:tab pos="1371600" algn="r"/>
                        </a:tabLst>
                      </a:pPr>
                      <a:r>
                        <a:rPr lang="en-US" sz="1400" kern="1200" dirty="0" smtClean="0">
                          <a:solidFill>
                            <a:schemeClr val="dk1"/>
                          </a:solidFill>
                          <a:latin typeface="+mn-lt"/>
                          <a:ea typeface="+mn-ea"/>
                          <a:cs typeface="+mn-cs"/>
                        </a:rPr>
                        <a:t>2,971.8</a:t>
                      </a:r>
                      <a:endParaRPr lang="en-US" sz="1400" kern="1200" dirty="0">
                        <a:solidFill>
                          <a:schemeClr val="dk1"/>
                        </a:solidFill>
                        <a:latin typeface="+mn-lt"/>
                        <a:ea typeface="+mn-ea"/>
                        <a:cs typeface="+mn-cs"/>
                      </a:endParaRPr>
                    </a:p>
                  </a:txBody>
                  <a:tcPr anchor="b"/>
                </a:tc>
                <a:tc>
                  <a:txBody>
                    <a:bodyPr/>
                    <a:lstStyle/>
                    <a:p>
                      <a:pPr algn="r">
                        <a:tabLst>
                          <a:tab pos="1371600" algn="r"/>
                        </a:tabLst>
                      </a:pPr>
                      <a:r>
                        <a:rPr lang="en-US" sz="1400" dirty="0" smtClean="0"/>
                        <a:t>	3,094.2</a:t>
                      </a:r>
                      <a:endParaRPr lang="en-CA" sz="1400" dirty="0"/>
                    </a:p>
                  </a:txBody>
                  <a:tcPr anchor="b"/>
                </a:tc>
                <a:tc>
                  <a:txBody>
                    <a:bodyPr/>
                    <a:lstStyle/>
                    <a:p>
                      <a:pPr algn="r">
                        <a:tabLst>
                          <a:tab pos="1371600" algn="r"/>
                        </a:tabLst>
                      </a:pPr>
                      <a:r>
                        <a:rPr lang="en-US" sz="1400" dirty="0" smtClean="0"/>
                        <a:t>	N/A</a:t>
                      </a:r>
                      <a:endParaRPr lang="en-CA" sz="1400" dirty="0"/>
                    </a:p>
                  </a:txBody>
                  <a:tcPr anchor="b"/>
                </a:tc>
                <a:tc>
                  <a:txBody>
                    <a:bodyPr/>
                    <a:lstStyle/>
                    <a:p>
                      <a:pPr marL="0" marR="0" indent="0" algn="r" defTabSz="914400" rtl="0" eaLnBrk="1" fontAlgn="auto" latinLnBrk="0" hangingPunct="1">
                        <a:lnSpc>
                          <a:spcPct val="100000"/>
                        </a:lnSpc>
                        <a:spcBef>
                          <a:spcPts val="0"/>
                        </a:spcBef>
                        <a:spcAft>
                          <a:spcPts val="0"/>
                        </a:spcAft>
                        <a:buClrTx/>
                        <a:buSzTx/>
                        <a:buFontTx/>
                        <a:buNone/>
                        <a:tabLst>
                          <a:tab pos="1371600" algn="r"/>
                        </a:tabLst>
                        <a:defRPr/>
                      </a:pPr>
                      <a:r>
                        <a:rPr lang="en-US" sz="1400" dirty="0" smtClean="0"/>
                        <a:t>	2,937.2</a:t>
                      </a:r>
                      <a:endParaRPr lang="en-CA" sz="1400" dirty="0" smtClean="0"/>
                    </a:p>
                  </a:txBody>
                  <a:tcPr anchor="b"/>
                </a:tc>
              </a:tr>
            </a:tbl>
          </a:graphicData>
        </a:graphic>
      </p:graphicFrame>
      <p:sp>
        <p:nvSpPr>
          <p:cNvPr id="6" name="TextBox 5"/>
          <p:cNvSpPr txBox="1"/>
          <p:nvPr/>
        </p:nvSpPr>
        <p:spPr>
          <a:xfrm>
            <a:off x="381000" y="5486400"/>
            <a:ext cx="8040139" cy="523220"/>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ea typeface="ＭＳ Ｐゴシック" charset="0"/>
                <a:cs typeface="Arial" charset="0"/>
              </a:rPr>
              <a:t>1. Targets as provided in SMA, April 16, 2014. Government reduced the target from the previous target by 159.58 FTEs from 2,748.98 FTEs</a:t>
            </a:r>
          </a:p>
        </p:txBody>
      </p:sp>
    </p:spTree>
    <p:extLst>
      <p:ext uri="{BB962C8B-B14F-4D97-AF65-F5344CB8AC3E}">
        <p14:creationId xmlns:p14="http://schemas.microsoft.com/office/powerpoint/2010/main" val="921587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 Powerpoint template">
  <a:themeElements>
    <a:clrScheme name="YorkU 1">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pt0000000">
  <a:themeElements>
    <a:clrScheme name="YorkU 1">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York University">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YorkUSecondary">
  <a:themeElements>
    <a:clrScheme name="York">
      <a:dk1>
        <a:srgbClr val="000000"/>
      </a:dk1>
      <a:lt1>
        <a:sysClr val="window" lastClr="FFFFFF"/>
      </a:lt1>
      <a:dk2>
        <a:srgbClr val="E31837"/>
      </a:dk2>
      <a:lt2>
        <a:srgbClr val="666666"/>
      </a:lt2>
      <a:accent1>
        <a:srgbClr val="E31837"/>
      </a:accent1>
      <a:accent2>
        <a:srgbClr val="BFBFBF"/>
      </a:accent2>
      <a:accent3>
        <a:srgbClr val="666666"/>
      </a:accent3>
      <a:accent4>
        <a:srgbClr val="D59F0F"/>
      </a:accent4>
      <a:accent5>
        <a:srgbClr val="004A8D"/>
      </a:accent5>
      <a:accent6>
        <a:srgbClr val="B4A77A"/>
      </a:accent6>
      <a:hlink>
        <a:srgbClr val="E31837"/>
      </a:hlink>
      <a:folHlink>
        <a:srgbClr val="E31837"/>
      </a:folHlink>
    </a:clrScheme>
    <a:fontScheme name="Y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1837"/>
        </a:solidFill>
        <a:ln>
          <a:noFill/>
        </a:ln>
        <a:effectLst/>
      </a:spPr>
      <a:bodyPr rtlCol="0" anchor="ctr"/>
      <a:lstStyle>
        <a:defPPr algn="ctr">
          <a:defRPr>
            <a:ln>
              <a:noFill/>
            </a:ln>
          </a:defRPr>
        </a:defPPr>
      </a:lstStyle>
      <a:style>
        <a:lnRef idx="1">
          <a:schemeClr val="accent2"/>
        </a:lnRef>
        <a:fillRef idx="3">
          <a:schemeClr val="accent2"/>
        </a:fillRef>
        <a:effectRef idx="2">
          <a:schemeClr val="accent2"/>
        </a:effectRef>
        <a:fontRef idx="minor">
          <a:schemeClr val="lt1"/>
        </a:fontRef>
      </a:style>
    </a:spDef>
  </a:objectDefaults>
  <a:extraClrSchemeLst/>
</a:theme>
</file>

<file path=ppt/theme/theme4.xml><?xml version="1.0" encoding="utf-8"?>
<a:theme xmlns:a="http://schemas.openxmlformats.org/drawingml/2006/main" name="1_Custom Design">
  <a:themeElements>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lnDef>
  </a:objectDefaults>
  <a:extraClrSchemeLst>
    <a:extraClrScheme>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lnDef>
  </a:objectDefaults>
  <a:extraClrSchemeLst>
    <a:extraClrScheme>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lnDef>
  </a:objectDefaults>
  <a:extraClrSchemeLst>
    <a:extraClrScheme>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Times"/>
          </a:defRPr>
        </a:defPPr>
      </a:lstStyle>
    </a:lnDef>
  </a:objectDefaults>
  <a:extraClrSchemeLst>
    <a:extraClrScheme>
      <a:clrScheme name="Custom Design 1">
        <a:dk1>
          <a:srgbClr val="000000"/>
        </a:dk1>
        <a:lt1>
          <a:srgbClr val="FFFFFF"/>
        </a:lt1>
        <a:dk2>
          <a:srgbClr val="333333"/>
        </a:dk2>
        <a:lt2>
          <a:srgbClr val="CCCCCC"/>
        </a:lt2>
        <a:accent1>
          <a:srgbClr val="990000"/>
        </a:accent1>
        <a:accent2>
          <a:srgbClr val="580101"/>
        </a:accent2>
        <a:accent3>
          <a:srgbClr val="FFFFFF"/>
        </a:accent3>
        <a:accent4>
          <a:srgbClr val="000000"/>
        </a:accent4>
        <a:accent5>
          <a:srgbClr val="CAAAAA"/>
        </a:accent5>
        <a:accent6>
          <a:srgbClr val="4F0101"/>
        </a:accent6>
        <a:hlink>
          <a:srgbClr val="D01010"/>
        </a:hlink>
        <a:folHlink>
          <a:srgbClr val="E6682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2014 Powerpoint template">
  <a:themeElements>
    <a:clrScheme name="YorkU 1">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 Powerpoint template</Template>
  <TotalTime>6434</TotalTime>
  <Words>2751</Words>
  <Application>Microsoft Office PowerPoint</Application>
  <PresentationFormat>On-screen Show (4:3)</PresentationFormat>
  <Paragraphs>675</Paragraphs>
  <Slides>80</Slides>
  <Notes>42</Notes>
  <HiddenSlides>0</HiddenSlides>
  <MMClips>0</MMClips>
  <ScaleCrop>false</ScaleCrop>
  <HeadingPairs>
    <vt:vector size="4" baseType="variant">
      <vt:variant>
        <vt:lpstr>Theme</vt:lpstr>
      </vt:variant>
      <vt:variant>
        <vt:i4>11</vt:i4>
      </vt:variant>
      <vt:variant>
        <vt:lpstr>Slide Titles</vt:lpstr>
      </vt:variant>
      <vt:variant>
        <vt:i4>80</vt:i4>
      </vt:variant>
    </vt:vector>
  </HeadingPairs>
  <TitlesOfParts>
    <vt:vector size="91" baseType="lpstr">
      <vt:lpstr>2014 Powerpoint template</vt:lpstr>
      <vt:lpstr>Custom Design</vt:lpstr>
      <vt:lpstr>YorkUSecondary</vt:lpstr>
      <vt:lpstr>1_Custom Design</vt:lpstr>
      <vt:lpstr>2_Custom Design</vt:lpstr>
      <vt:lpstr>3_Custom Design</vt:lpstr>
      <vt:lpstr>4_Custom Design</vt:lpstr>
      <vt:lpstr>1_2014 Powerpoint template</vt:lpstr>
      <vt:lpstr>Office Theme</vt:lpstr>
      <vt:lpstr>1_Office Theme</vt:lpstr>
      <vt:lpstr>Ppt0000000</vt:lpstr>
      <vt:lpstr>Vice-President  Finance &amp; Administration Divisional Management Meeting </vt:lpstr>
      <vt:lpstr>Outline</vt:lpstr>
      <vt:lpstr>Budget Plan 2016-19 (Including Projected Divisional Deficits)</vt:lpstr>
      <vt:lpstr>Capital Market Performance  (Endowment and Pension Fund)</vt:lpstr>
      <vt:lpstr>Divisional Year End Projections 2016-17</vt:lpstr>
      <vt:lpstr>Update on Key Planning Assumptions Enrolment Update  </vt:lpstr>
      <vt:lpstr>Strategic Enrolment Management Successes 2016-17</vt:lpstr>
      <vt:lpstr>Enrolment Update 2016-17  Undergraduate FFTE Projections</vt:lpstr>
      <vt:lpstr>2016-17 Masters Fall FTEs</vt:lpstr>
      <vt:lpstr>2016-17 Doctoral Fall FTEs</vt:lpstr>
      <vt:lpstr>Long-term Enrolment Outlook relative to SMA Targets (Eligible only) </vt:lpstr>
      <vt:lpstr>Preliminary 2017-2018 101 Applications</vt:lpstr>
      <vt:lpstr>Summary of Major Risk Factors</vt:lpstr>
      <vt:lpstr>Outline</vt:lpstr>
      <vt:lpstr>MARKHAM CAMPUS</vt:lpstr>
      <vt:lpstr>Capital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Crane Installation November 1, 2016 </vt:lpstr>
      <vt:lpstr>Crane Installation</vt:lpstr>
      <vt:lpstr>Loading Dock Preparations</vt:lpstr>
      <vt:lpstr>WebCam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Capital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Renovations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          Cap and Trade</vt:lpstr>
      <vt:lpstr>     Carbon Pricing Regulatory Update</vt:lpstr>
      <vt:lpstr>     Carbon Pricing Regulatory Update</vt:lpstr>
      <vt:lpstr>Carbon Pricing Regulatory Update</vt:lpstr>
      <vt:lpstr>     Carbon Pricing Regulatory Update</vt:lpstr>
      <vt:lpstr>The Final Word</vt:lpstr>
      <vt:lpstr>Outline</vt:lpstr>
      <vt:lpstr>Background</vt:lpstr>
      <vt:lpstr>Purpose and Scope</vt:lpstr>
      <vt:lpstr>Principles &amp; Commitments</vt:lpstr>
      <vt:lpstr>Sexual Violence Response Office  </vt:lpstr>
      <vt:lpstr>Complaint Process  </vt:lpstr>
      <vt:lpstr>Education and Training</vt:lpstr>
      <vt:lpstr>Sexual Violence Policy Implementation </vt:lpstr>
      <vt:lpstr>Outline</vt:lpstr>
    </vt:vector>
  </TitlesOfParts>
  <Company>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A Horwood</dc:creator>
  <cp:lastModifiedBy>ctsadmin</cp:lastModifiedBy>
  <cp:revision>593</cp:revision>
  <cp:lastPrinted>2017-02-23T19:04:41Z</cp:lastPrinted>
  <dcterms:created xsi:type="dcterms:W3CDTF">2014-05-28T14:40:27Z</dcterms:created>
  <dcterms:modified xsi:type="dcterms:W3CDTF">2017-02-24T17:49:28Z</dcterms:modified>
</cp:coreProperties>
</file>